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20"/>
  </p:notesMasterIdLst>
  <p:sldIdLst>
    <p:sldId id="324" r:id="rId4"/>
    <p:sldId id="329" r:id="rId5"/>
    <p:sldId id="257" r:id="rId6"/>
    <p:sldId id="258" r:id="rId7"/>
    <p:sldId id="334" r:id="rId8"/>
    <p:sldId id="325" r:id="rId9"/>
    <p:sldId id="340" r:id="rId10"/>
    <p:sldId id="341" r:id="rId11"/>
    <p:sldId id="326" r:id="rId12"/>
    <p:sldId id="312" r:id="rId13"/>
    <p:sldId id="331" r:id="rId14"/>
    <p:sldId id="327" r:id="rId15"/>
    <p:sldId id="335" r:id="rId16"/>
    <p:sldId id="336" r:id="rId17"/>
    <p:sldId id="337" r:id="rId18"/>
    <p:sldId id="339" r:id="rId19"/>
    <p:sldId id="328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孔 融" initials="孔" lastIdx="0" clrIdx="0"/>
  <p:cmAuthor id="2" name="作者" initials="A" lastIdx="0" clrIdx="1"/>
  <p:cmAuthor id="3" name="朱文源" initials="朱" lastIdx="0" clrIdx="2"/>
  <p:cmAuthor id="4" name="86151" initials="8" lastIdx="0" clrIdx="3"/>
  <p:cmAuthor id="5" name="chen xp" initials="cx" lastIdx="0" clrIdx="4"/>
  <p:cmAuthor id="6" name="Fengxian WU" initials="F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797"/>
    <a:srgbClr val="5A789C"/>
    <a:srgbClr val="6E89AA"/>
    <a:srgbClr val="6683A6"/>
    <a:srgbClr val="0067B1"/>
    <a:srgbClr val="25557A"/>
    <a:srgbClr val="1F4C85"/>
    <a:srgbClr val="F0F3F6"/>
    <a:srgbClr val="CBD4DF"/>
    <a:srgbClr val="BAC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73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0470A-4597-4319-87FD-3AB9665446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41160" y="190525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2008912" y="568053"/>
            <a:ext cx="74798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7335" y="21511"/>
            <a:ext cx="1323062" cy="1052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/>
          <a:srcRect l="13275" t="7950" r="12114" b="51019"/>
          <a:stretch>
            <a:fillRect/>
          </a:stretch>
        </p:blipFill>
        <p:spPr>
          <a:xfrm>
            <a:off x="10312396" y="205325"/>
            <a:ext cx="1678137" cy="6360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B3796-7E69-4AE7-BB19-AD64C8284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6FDC5-9679-4736-9247-A82BFFF5F2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7" Type="http://schemas.openxmlformats.org/officeDocument/2006/relationships/slideLayout" Target="../slideLayouts/slideLayout12.xml"/><Relationship Id="rId16" Type="http://schemas.openxmlformats.org/officeDocument/2006/relationships/image" Target="../media/image19.png"/><Relationship Id="rId15" Type="http://schemas.microsoft.com/office/2007/relationships/hdphoto" Target="../media/image18.wdp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9.xml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19.png"/><Relationship Id="rId6" Type="http://schemas.microsoft.com/office/2007/relationships/hdphoto" Target="../media/image18.wdp"/><Relationship Id="rId5" Type="http://schemas.openxmlformats.org/officeDocument/2006/relationships/image" Target="../media/image17.png"/><Relationship Id="rId4" Type="http://schemas.openxmlformats.org/officeDocument/2006/relationships/image" Target="../media/image39.png"/><Relationship Id="rId3" Type="http://schemas.openxmlformats.org/officeDocument/2006/relationships/image" Target="../media/image26.png"/><Relationship Id="rId2" Type="http://schemas.microsoft.com/office/2007/relationships/hdphoto" Target="../media/image50.wdp"/><Relationship Id="rId16" Type="http://schemas.openxmlformats.org/officeDocument/2006/relationships/slideLayout" Target="../slideLayouts/slideLayout13.xml"/><Relationship Id="rId15" Type="http://schemas.openxmlformats.org/officeDocument/2006/relationships/image" Target="../media/image38.png"/><Relationship Id="rId14" Type="http://schemas.microsoft.com/office/2007/relationships/hdphoto" Target="../media/image37.wdp"/><Relationship Id="rId13" Type="http://schemas.openxmlformats.org/officeDocument/2006/relationships/image" Target="../media/image36.png"/><Relationship Id="rId12" Type="http://schemas.microsoft.com/office/2007/relationships/hdphoto" Target="../media/image35.wdp"/><Relationship Id="rId11" Type="http://schemas.openxmlformats.org/officeDocument/2006/relationships/image" Target="../media/image34.png"/><Relationship Id="rId10" Type="http://schemas.microsoft.com/office/2007/relationships/hdphoto" Target="../media/image33.wdp"/><Relationship Id="rId1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9" Type="http://schemas.microsoft.com/office/2007/relationships/hdphoto" Target="../media/image18.wdp"/><Relationship Id="rId8" Type="http://schemas.openxmlformats.org/officeDocument/2006/relationships/image" Target="../media/image17.png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2" Type="http://schemas.openxmlformats.org/officeDocument/2006/relationships/slideLayout" Target="../slideLayouts/slideLayout15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41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image" Target="../media/image19.png"/><Relationship Id="rId1" Type="http://schemas.openxmlformats.org/officeDocument/2006/relationships/tags" Target="../tags/tag4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9.png"/><Relationship Id="rId20" Type="http://schemas.openxmlformats.org/officeDocument/2006/relationships/notesSlide" Target="../notesSlides/notesSlide1.xml"/><Relationship Id="rId2" Type="http://schemas.microsoft.com/office/2007/relationships/hdphoto" Target="../media/image18.wdp"/><Relationship Id="rId19" Type="http://schemas.openxmlformats.org/officeDocument/2006/relationships/slideLayout" Target="../slideLayouts/slideLayout14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9.png"/><Relationship Id="rId2" Type="http://schemas.microsoft.com/office/2007/relationships/hdphoto" Target="../media/image52.wdp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19.png"/><Relationship Id="rId11" Type="http://schemas.microsoft.com/office/2007/relationships/hdphoto" Target="../media/image18.wdp"/><Relationship Id="rId10" Type="http://schemas.openxmlformats.org/officeDocument/2006/relationships/image" Target="../media/image17.png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19.png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microsoft.com/office/2007/relationships/hdphoto" Target="../media/image18.wdp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6" Type="http://schemas.microsoft.com/office/2007/relationships/hdphoto" Target="../media/image18.wdp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microsoft.com/office/2007/relationships/hdphoto" Target="../media/image30.wdp"/><Relationship Id="rId6" Type="http://schemas.openxmlformats.org/officeDocument/2006/relationships/image" Target="../media/image29.png"/><Relationship Id="rId5" Type="http://schemas.microsoft.com/office/2007/relationships/hdphoto" Target="../media/image28.wdp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0" Type="http://schemas.openxmlformats.org/officeDocument/2006/relationships/slideLayout" Target="../slideLayouts/slideLayout13.xml"/><Relationship Id="rId2" Type="http://schemas.microsoft.com/office/2007/relationships/hdphoto" Target="../media/image25.wdp"/><Relationship Id="rId19" Type="http://schemas.openxmlformats.org/officeDocument/2006/relationships/image" Target="../media/image19.png"/><Relationship Id="rId18" Type="http://schemas.microsoft.com/office/2007/relationships/hdphoto" Target="../media/image18.wdp"/><Relationship Id="rId17" Type="http://schemas.openxmlformats.org/officeDocument/2006/relationships/image" Target="../media/image17.png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microsoft.com/office/2007/relationships/hdphoto" Target="../media/image37.wdp"/><Relationship Id="rId13" Type="http://schemas.openxmlformats.org/officeDocument/2006/relationships/image" Target="../media/image36.png"/><Relationship Id="rId12" Type="http://schemas.microsoft.com/office/2007/relationships/hdphoto" Target="../media/image35.wdp"/><Relationship Id="rId11" Type="http://schemas.openxmlformats.org/officeDocument/2006/relationships/image" Target="../media/image34.png"/><Relationship Id="rId10" Type="http://schemas.microsoft.com/office/2007/relationships/hdphoto" Target="../media/image33.wdp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42.png"/><Relationship Id="rId3" Type="http://schemas.microsoft.com/office/2007/relationships/hdphoto" Target="../media/image41.wdp"/><Relationship Id="rId2" Type="http://schemas.openxmlformats.org/officeDocument/2006/relationships/image" Target="../media/image4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19.png"/><Relationship Id="rId6" Type="http://schemas.microsoft.com/office/2007/relationships/hdphoto" Target="../media/image18.wdp"/><Relationship Id="rId5" Type="http://schemas.openxmlformats.org/officeDocument/2006/relationships/image" Target="../media/image17.png"/><Relationship Id="rId4" Type="http://schemas.openxmlformats.org/officeDocument/2006/relationships/image" Target="../media/image39.png"/><Relationship Id="rId3" Type="http://schemas.openxmlformats.org/officeDocument/2006/relationships/image" Target="../media/image26.png"/><Relationship Id="rId2" Type="http://schemas.microsoft.com/office/2007/relationships/hdphoto" Target="../media/image44.wdp"/><Relationship Id="rId16" Type="http://schemas.openxmlformats.org/officeDocument/2006/relationships/slideLayout" Target="../slideLayouts/slideLayout13.xml"/><Relationship Id="rId15" Type="http://schemas.openxmlformats.org/officeDocument/2006/relationships/image" Target="../media/image38.png"/><Relationship Id="rId14" Type="http://schemas.microsoft.com/office/2007/relationships/hdphoto" Target="../media/image37.wdp"/><Relationship Id="rId13" Type="http://schemas.openxmlformats.org/officeDocument/2006/relationships/image" Target="../media/image36.png"/><Relationship Id="rId12" Type="http://schemas.microsoft.com/office/2007/relationships/hdphoto" Target="../media/image35.wdp"/><Relationship Id="rId11" Type="http://schemas.openxmlformats.org/officeDocument/2006/relationships/image" Target="../media/image34.png"/><Relationship Id="rId10" Type="http://schemas.microsoft.com/office/2007/relationships/hdphoto" Target="../media/image33.wdp"/><Relationship Id="rId1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9.png"/><Relationship Id="rId2" Type="http://schemas.microsoft.com/office/2007/relationships/hdphoto" Target="../media/image41.wdp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46.png"/><Relationship Id="rId25" Type="http://schemas.openxmlformats.org/officeDocument/2006/relationships/slideLayout" Target="../slideLayouts/slideLayout15.xml"/><Relationship Id="rId24" Type="http://schemas.openxmlformats.org/officeDocument/2006/relationships/image" Target="../media/image19.png"/><Relationship Id="rId23" Type="http://schemas.microsoft.com/office/2007/relationships/hdphoto" Target="../media/image41.wdp"/><Relationship Id="rId22" Type="http://schemas.openxmlformats.org/officeDocument/2006/relationships/image" Target="../media/image45.png"/><Relationship Id="rId21" Type="http://schemas.openxmlformats.org/officeDocument/2006/relationships/tags" Target="../tags/tag38.xml"/><Relationship Id="rId20" Type="http://schemas.openxmlformats.org/officeDocument/2006/relationships/tags" Target="../tags/tag37.xml"/><Relationship Id="rId2" Type="http://schemas.openxmlformats.org/officeDocument/2006/relationships/tags" Target="../tags/tag20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9" Type="http://schemas.microsoft.com/office/2007/relationships/hdphoto" Target="../media/image33.wdp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19.png"/><Relationship Id="rId5" Type="http://schemas.microsoft.com/office/2007/relationships/hdphoto" Target="../media/image18.wdp"/><Relationship Id="rId4" Type="http://schemas.openxmlformats.org/officeDocument/2006/relationships/image" Target="../media/image17.png"/><Relationship Id="rId3" Type="http://schemas.openxmlformats.org/officeDocument/2006/relationships/image" Target="../media/image39.png"/><Relationship Id="rId2" Type="http://schemas.microsoft.com/office/2007/relationships/hdphoto" Target="../media/image48.wdp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38.png"/><Relationship Id="rId13" Type="http://schemas.microsoft.com/office/2007/relationships/hdphoto" Target="../media/image37.wdp"/><Relationship Id="rId12" Type="http://schemas.openxmlformats.org/officeDocument/2006/relationships/image" Target="../media/image36.png"/><Relationship Id="rId11" Type="http://schemas.microsoft.com/office/2007/relationships/hdphoto" Target="../media/image35.wdp"/><Relationship Id="rId10" Type="http://schemas.openxmlformats.org/officeDocument/2006/relationships/image" Target="../media/image34.png"/><Relationship Id="rId1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" y="0"/>
            <a:ext cx="12192000" cy="6959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36" b="5505"/>
          <a:stretch>
            <a:fillRect/>
          </a:stretch>
        </p:blipFill>
        <p:spPr>
          <a:xfrm>
            <a:off x="-6" y="7789"/>
            <a:ext cx="12192000" cy="3809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9" y="18267"/>
            <a:ext cx="12191999" cy="3795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0000">
                <a:srgbClr val="5A789C">
                  <a:alpha val="59000"/>
                </a:srgbClr>
              </a:gs>
              <a:gs pos="100000">
                <a:srgbClr val="5A78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102" name="image 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10" y="3830225"/>
            <a:ext cx="12192000" cy="3054096"/>
          </a:xfrm>
          <a:prstGeom prst="rect">
            <a:avLst/>
          </a:prstGeom>
        </p:spPr>
      </p:pic>
      <p:pic>
        <p:nvPicPr>
          <p:cNvPr id="9105" name="image 1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5851" y="2660079"/>
            <a:ext cx="8926322" cy="1403350"/>
          </a:xfrm>
          <a:prstGeom prst="rect">
            <a:avLst/>
          </a:prstGeom>
        </p:spPr>
      </p:pic>
      <p:pic>
        <p:nvPicPr>
          <p:cNvPr id="9108" name="image 10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22971" y="2578799"/>
            <a:ext cx="3291332" cy="240411"/>
          </a:xfrm>
          <a:prstGeom prst="rect">
            <a:avLst/>
          </a:prstGeom>
        </p:spPr>
      </p:pic>
      <p:pic>
        <p:nvPicPr>
          <p:cNvPr id="91010" name="image 10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35852" y="3903917"/>
            <a:ext cx="3368014" cy="97701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052957" y="5020977"/>
            <a:ext cx="1912175" cy="324231"/>
            <a:chOff x="1052957" y="5020977"/>
            <a:chExt cx="1912175" cy="324231"/>
          </a:xfrm>
        </p:grpSpPr>
        <p:pic>
          <p:nvPicPr>
            <p:cNvPr id="91022" name="image 102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601470" y="5037360"/>
              <a:ext cx="1286764" cy="286512"/>
            </a:xfrm>
            <a:prstGeom prst="rect">
              <a:avLst/>
            </a:prstGeom>
          </p:spPr>
        </p:pic>
        <p:sp>
          <p:nvSpPr>
            <p:cNvPr id="1023" name="Object 1023"/>
            <p:cNvSpPr txBox="1"/>
            <p:nvPr/>
          </p:nvSpPr>
          <p:spPr>
            <a:xfrm>
              <a:off x="1707832" y="5054822"/>
              <a:ext cx="1257300" cy="27940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思源黑体 CN Medium"/>
                  <a:ea typeface="OPPOSans-B"/>
                </a:rPr>
                <a:t>答辩人：</a:t>
              </a:r>
              <a:r>
                <a:rPr lang="zh-CN" altLang="en-US" sz="1400" dirty="0">
                  <a:solidFill>
                    <a:srgbClr val="000000"/>
                  </a:solidFill>
                  <a:latin typeface="思源黑体 CN Medium"/>
                  <a:ea typeface="OPPOSans-B"/>
                </a:rPr>
                <a:t>胡瑛杭</a:t>
              </a:r>
              <a:endParaRPr lang="zh-CN" altLang="en-US" sz="1400" dirty="0">
                <a:solidFill>
                  <a:srgbClr val="000000"/>
                </a:solidFill>
                <a:latin typeface="思源黑体 CN Medium"/>
                <a:ea typeface="OPPOSans-B"/>
              </a:endParaRPr>
            </a:p>
          </p:txBody>
        </p:sp>
        <p:pic>
          <p:nvPicPr>
            <p:cNvPr id="91028" name="image 1028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052957" y="5175155"/>
              <a:ext cx="545592" cy="15875"/>
            </a:xfrm>
            <a:prstGeom prst="rect">
              <a:avLst/>
            </a:prstGeom>
          </p:spPr>
        </p:pic>
        <p:pic>
          <p:nvPicPr>
            <p:cNvPr id="91029" name="image 1029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510411" y="5020977"/>
              <a:ext cx="164465" cy="170053"/>
            </a:xfrm>
            <a:prstGeom prst="rect">
              <a:avLst/>
            </a:prstGeom>
          </p:spPr>
        </p:pic>
        <p:pic>
          <p:nvPicPr>
            <p:cNvPr id="91030" name="image 1030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510411" y="5175155"/>
              <a:ext cx="164465" cy="17005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1052957" y="5515395"/>
            <a:ext cx="2822638" cy="324231"/>
            <a:chOff x="3969639" y="5020977"/>
            <a:chExt cx="2822638" cy="324231"/>
          </a:xfrm>
        </p:grpSpPr>
        <p:pic>
          <p:nvPicPr>
            <p:cNvPr id="91024" name="image 1024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552315" y="5037360"/>
              <a:ext cx="2210816" cy="286512"/>
            </a:xfrm>
            <a:prstGeom prst="rect">
              <a:avLst/>
            </a:prstGeom>
          </p:spPr>
        </p:pic>
        <p:sp>
          <p:nvSpPr>
            <p:cNvPr id="1025" name="Object 1025"/>
            <p:cNvSpPr txBox="1"/>
            <p:nvPr/>
          </p:nvSpPr>
          <p:spPr>
            <a:xfrm>
              <a:off x="4607877" y="5054822"/>
              <a:ext cx="2184400" cy="27940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r>
                <a:rPr lang="zh-CN" altLang="en-US" sz="1400" dirty="0">
                  <a:solidFill>
                    <a:srgbClr val="000000"/>
                  </a:solidFill>
                  <a:latin typeface="思源黑体 CN Medium"/>
                  <a:ea typeface="OPPOSans-B"/>
                </a:rPr>
                <a:t>答辩时间：</a:t>
              </a:r>
              <a:r>
                <a:rPr lang="en-US" altLang="zh-CN" sz="1400" dirty="0">
                  <a:solidFill>
                    <a:srgbClr val="000000"/>
                  </a:solidFill>
                  <a:latin typeface="思源黑体 CN Medium"/>
                  <a:ea typeface="OPPOSans-B"/>
                </a:rPr>
                <a:t>2026</a:t>
              </a:r>
              <a:r>
                <a:rPr lang="zh-CN" altLang="en-US" sz="1400" dirty="0">
                  <a:solidFill>
                    <a:srgbClr val="000000"/>
                  </a:solidFill>
                  <a:latin typeface="思源黑体 CN Medium"/>
                  <a:ea typeface="OPPOSans-B"/>
                </a:rPr>
                <a:t>年</a:t>
              </a:r>
              <a:r>
                <a:rPr lang="en-US" altLang="zh-CN" sz="1400" dirty="0">
                  <a:solidFill>
                    <a:srgbClr val="000000"/>
                  </a:solidFill>
                  <a:latin typeface="思源黑体 CN Medium"/>
                  <a:ea typeface="OPPOSans-B"/>
                </a:rPr>
                <a:t>1</a:t>
              </a:r>
              <a:r>
                <a:rPr lang="zh-CN" altLang="en-US" sz="1400" dirty="0">
                  <a:solidFill>
                    <a:srgbClr val="000000"/>
                  </a:solidFill>
                  <a:latin typeface="思源黑体 CN Medium"/>
                  <a:ea typeface="OPPOSans-B"/>
                </a:rPr>
                <a:t>月</a:t>
              </a:r>
              <a:r>
                <a:rPr lang="en-US" altLang="zh-CN" sz="1400" dirty="0">
                  <a:solidFill>
                    <a:srgbClr val="000000"/>
                  </a:solidFill>
                  <a:latin typeface="思源黑体 CN Medium"/>
                  <a:ea typeface="OPPOSans-B"/>
                </a:rPr>
                <a:t>8</a:t>
              </a:r>
              <a:r>
                <a:rPr lang="zh-CN" altLang="en-US" sz="1400" dirty="0">
                  <a:solidFill>
                    <a:srgbClr val="000000"/>
                  </a:solidFill>
                  <a:latin typeface="思源黑体 CN Medium"/>
                  <a:ea typeface="OPPOSans-B"/>
                </a:rPr>
                <a:t>日</a:t>
              </a:r>
              <a:endParaRPr lang="zh-CN" altLang="en-US" sz="1400" dirty="0">
                <a:solidFill>
                  <a:srgbClr val="000000"/>
                </a:solidFill>
                <a:latin typeface="思源黑体 CN Medium"/>
                <a:ea typeface="OPPOSans-B"/>
              </a:endParaRPr>
            </a:p>
          </p:txBody>
        </p:sp>
        <p:pic>
          <p:nvPicPr>
            <p:cNvPr id="91031" name="image 1031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3969639" y="5175155"/>
              <a:ext cx="545592" cy="15875"/>
            </a:xfrm>
            <a:prstGeom prst="rect">
              <a:avLst/>
            </a:prstGeom>
          </p:spPr>
        </p:pic>
        <p:pic>
          <p:nvPicPr>
            <p:cNvPr id="91032" name="image 1032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427093" y="5020977"/>
              <a:ext cx="164465" cy="170053"/>
            </a:xfrm>
            <a:prstGeom prst="rect">
              <a:avLst/>
            </a:prstGeom>
          </p:spPr>
        </p:pic>
        <p:pic>
          <p:nvPicPr>
            <p:cNvPr id="91033" name="image 1033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427093" y="5175155"/>
              <a:ext cx="164465" cy="170053"/>
            </a:xfrm>
            <a:prstGeom prst="rect">
              <a:avLst/>
            </a:prstGeom>
          </p:spPr>
        </p:pic>
      </p:grpSp>
      <p:sp>
        <p:nvSpPr>
          <p:cNvPr id="1037" name="Object 1037"/>
          <p:cNvSpPr txBox="1"/>
          <p:nvPr/>
        </p:nvSpPr>
        <p:spPr>
          <a:xfrm>
            <a:off x="898525" y="3830955"/>
            <a:ext cx="7346315" cy="16002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-B"/>
                <a:ea typeface="OPPOSans-B"/>
              </a:rPr>
              <a:t>Fly_Bird</a:t>
            </a:r>
            <a:r>
              <a:rPr lang="zh-CN" alt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-B"/>
                <a:ea typeface="OPPOSans-B"/>
              </a:rPr>
              <a:t>项目</a:t>
            </a:r>
            <a:r>
              <a:rPr lang="zh-CN" alt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-B"/>
                <a:ea typeface="OPPOSans-B"/>
              </a:rPr>
              <a:t>汇报</a:t>
            </a:r>
            <a:endParaRPr lang="zh-CN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POSans-B"/>
              <a:ea typeface="OPPOSans-B"/>
            </a:endParaRPr>
          </a:p>
        </p:txBody>
      </p:sp>
      <p:pic>
        <p:nvPicPr>
          <p:cNvPr id="91038" name="image 103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94386" y="2317578"/>
            <a:ext cx="1308100" cy="106062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7" t="21284" b="19495"/>
          <a:stretch>
            <a:fillRect/>
          </a:stretch>
        </p:blipFill>
        <p:spPr>
          <a:xfrm>
            <a:off x="7772400" y="1686296"/>
            <a:ext cx="6050632" cy="2141571"/>
          </a:xfrm>
          <a:prstGeom prst="rect">
            <a:avLst/>
          </a:prstGeom>
        </p:spPr>
      </p:pic>
      <p:sp>
        <p:nvSpPr>
          <p:cNvPr id="32" name="Object 201"/>
          <p:cNvSpPr txBox="1"/>
          <p:nvPr/>
        </p:nvSpPr>
        <p:spPr>
          <a:xfrm>
            <a:off x="11400155" y="4168775"/>
            <a:ext cx="431800" cy="1668145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 b="0" i="0" spc="600" dirty="0">
                <a:solidFill>
                  <a:srgbClr val="466797"/>
                </a:solidFill>
                <a:latin typeface="BarlowCondensed-Medium"/>
                <a:ea typeface="BarlowCondensed-Medium"/>
              </a:rPr>
              <a:t>2026</a:t>
            </a:r>
            <a:endParaRPr lang="zh-CN" altLang="en-US" spc="600" dirty="0">
              <a:solidFill>
                <a:srgbClr val="466797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11582400" y="5461000"/>
            <a:ext cx="0" cy="1514475"/>
          </a:xfrm>
          <a:prstGeom prst="line">
            <a:avLst/>
          </a:prstGeom>
          <a:ln w="19050">
            <a:solidFill>
              <a:srgbClr val="466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8420" y="-458470"/>
            <a:ext cx="3908425" cy="1847850"/>
            <a:chOff x="1631" y="-496"/>
            <a:chExt cx="6155" cy="2910"/>
          </a:xfrm>
        </p:grpSpPr>
        <p:grpSp>
          <p:nvGrpSpPr>
            <p:cNvPr id="14" name="组合 13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16" name="直接连接符 15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图片 16" descr="20e6aa6e5858e91003c0403e3ef2ece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8559800" y="5818505"/>
            <a:ext cx="3632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团队成员：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胡瑛杭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吴慧强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何姿霖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李嘉豪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陈好学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陈兰馨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 rot="10800000" flipH="1">
            <a:off x="1" y="-2"/>
            <a:ext cx="3276600" cy="2086709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19" name="矩形 3"/>
          <p:cNvSpPr/>
          <p:nvPr/>
        </p:nvSpPr>
        <p:spPr>
          <a:xfrm rot="10800000">
            <a:off x="179118" y="192145"/>
            <a:ext cx="11833759" cy="6434286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5160201" y="2379785"/>
            <a:ext cx="7031799" cy="4478215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10" name="矩形 3"/>
          <p:cNvSpPr/>
          <p:nvPr/>
        </p:nvSpPr>
        <p:spPr>
          <a:xfrm rot="10800000">
            <a:off x="190034" y="212953"/>
            <a:ext cx="11833759" cy="6434286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134276" y="247206"/>
            <a:ext cx="8030980" cy="394128"/>
            <a:chOff x="7452" y="233"/>
            <a:chExt cx="13351" cy="856"/>
          </a:xfrm>
        </p:grpSpPr>
        <p:cxnSp>
          <p:nvCxnSpPr>
            <p:cNvPr id="21" name="直接连接符 20"/>
            <p:cNvCxnSpPr/>
            <p:nvPr/>
          </p:nvCxnSpPr>
          <p:spPr>
            <a:xfrm flipV="1">
              <a:off x="7452" y="1019"/>
              <a:ext cx="13191" cy="70"/>
            </a:xfrm>
            <a:prstGeom prst="line">
              <a:avLst/>
            </a:prstGeom>
            <a:ln>
              <a:solidFill>
                <a:srgbClr val="41445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462" y="319"/>
              <a:ext cx="2351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管理</a:t>
              </a:r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情况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015" y="284"/>
              <a:ext cx="2788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项目总结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926" y="233"/>
              <a:ext cx="2351" cy="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solidFill>
                    <a:srgbClr val="5A789C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交付概况</a:t>
              </a:r>
              <a:endParaRPr lang="zh-CN" altLang="en-US" b="1" dirty="0">
                <a:solidFill>
                  <a:srgbClr val="5A789C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224" y="304"/>
              <a:ext cx="2351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过程</a:t>
              </a:r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模型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5049" y="965"/>
              <a:ext cx="2228" cy="120"/>
            </a:xfrm>
            <a:prstGeom prst="rect">
              <a:avLst/>
            </a:prstGeom>
            <a:solidFill>
              <a:srgbClr val="5A7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20345" y="-283845"/>
            <a:ext cx="3096895" cy="1518920"/>
            <a:chOff x="1631" y="-496"/>
            <a:chExt cx="6155" cy="2910"/>
          </a:xfrm>
        </p:grpSpPr>
        <p:grpSp>
          <p:nvGrpSpPr>
            <p:cNvPr id="33" name="组合 32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35" name="直接连接符 34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图片 35" descr="20e6aa6e5858e91003c0403e3ef2e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567055" y="850265"/>
            <a:ext cx="2122170" cy="502285"/>
          </a:xfrm>
          <a:prstGeom prst="rect">
            <a:avLst/>
          </a:prstGeom>
          <a:solidFill>
            <a:srgbClr val="466797"/>
          </a:solidFill>
        </p:spPr>
        <p:txBody>
          <a:bodyPr wrap="none" rtlCol="0">
            <a:noAutofit/>
          </a:bodyPr>
          <a:lstStyle/>
          <a:p>
            <a:pPr defTabSz="914400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交付物</a:t>
            </a:r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清单</a:t>
            </a:r>
            <a:endParaRPr lang="zh-CN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1"/>
          <p:cNvSpPr/>
          <p:nvPr/>
        </p:nvSpPr>
        <p:spPr>
          <a:xfrm>
            <a:off x="551180" y="1515745"/>
            <a:ext cx="5366385" cy="4802505"/>
          </a:xfrm>
          <a:prstGeom prst="roundRect">
            <a:avLst>
              <a:gd name="adj" fmla="val 198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  <a:alpha val="20000"/>
                  </a:scheme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FlyBird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游戏软件安装包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支持Windows 10/11及以上版本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项目核心文档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4"/>
            </p:custDataLst>
          </p:nvPr>
        </p:nvGraphicFramePr>
        <p:xfrm>
          <a:off x="641985" y="2777490"/>
          <a:ext cx="10523855" cy="3292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460"/>
                <a:gridCol w="2651760"/>
                <a:gridCol w="1356995"/>
                <a:gridCol w="5247640"/>
              </a:tblGrid>
              <a:tr h="3968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附件</a:t>
                      </a:r>
                      <a:r>
                        <a:rPr lang="zh-CN" altLang="en-US"/>
                        <a:t>编号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附件</a:t>
                      </a: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版本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  <a:endParaRPr lang="zh-CN" altLang="en-US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</a:rPr>
                        <a:t>ATT-001</a:t>
                      </a:r>
                      <a:endParaRPr lang="en-US" altLang="zh-CN" sz="18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《桌面</a:t>
                      </a: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FlyBird</a:t>
                      </a: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游戏软件需求规格说明书》</a:t>
                      </a:r>
                      <a:endParaRPr lang="zh-CN" altLang="en-US" sz="18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V3.0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</a:rPr>
                        <a:t>明确游戏功能、性能、数据等全方面需求，为开发提供依据</a:t>
                      </a:r>
                      <a:endParaRPr lang="zh-CN" altLang="en-US" sz="18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</a:rPr>
                        <a:t>ATT-002</a:t>
                      </a:r>
                      <a:endParaRPr lang="en-US" altLang="zh-CN" sz="18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《桌面</a:t>
                      </a: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FlyBird</a:t>
                      </a: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游戏软件面向对象分析文档》</a:t>
                      </a:r>
                      <a:endParaRPr lang="zh-CN" altLang="en-US" sz="18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V2.0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包含核心对象定义、</a:t>
                      </a: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UML</a:t>
                      </a: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模型、用例映射等分析成果</a:t>
                      </a:r>
                      <a:endParaRPr lang="zh-CN" altLang="en-US" sz="18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</a:rPr>
                        <a:t>ATT-003</a:t>
                      </a:r>
                      <a:endParaRPr lang="en-US" altLang="zh-CN" sz="18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《桌面</a:t>
                      </a: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FlyBird</a:t>
                      </a: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游戏软件面向对象设计文档》</a:t>
                      </a:r>
                      <a:endParaRPr lang="zh-CN" altLang="en-US" sz="18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V2.0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</a:rPr>
                        <a:t>细化类实现、接口定义、资源集成方案等开发细节</a:t>
                      </a:r>
                      <a:endParaRPr lang="zh-CN" altLang="en-US" sz="18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</a:rPr>
                        <a:t>ATT-004</a:t>
                      </a:r>
                      <a:endParaRPr lang="en-US" altLang="zh-CN" sz="18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《桌面</a:t>
                      </a: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FlyBird</a:t>
                      </a: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游戏软件测试工作总结报告》</a:t>
                      </a:r>
                      <a:endParaRPr lang="zh-CN" altLang="en-US" sz="18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V2.0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</a:rPr>
                        <a:t>记录功能与性能测试执行情况、结果及优化建议</a:t>
                      </a:r>
                      <a:endParaRPr lang="zh-CN" altLang="en-US" sz="18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</a:rPr>
                        <a:t>ATT-005</a:t>
                      </a:r>
                      <a:endParaRPr lang="en-US" altLang="zh-CN" sz="18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《桌面</a:t>
                      </a: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FlyBird</a:t>
                      </a: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游戏用户手册》</a:t>
                      </a:r>
                      <a:endParaRPr lang="zh-CN" altLang="en-US" sz="18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V1.0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包含安装指南、操作说明、</a:t>
                      </a:r>
                      <a:r>
                        <a:rPr lang="en-US" altLang="zh-CN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FAQ</a:t>
                      </a:r>
                      <a:r>
                        <a:rPr lang="zh-CN" altLang="en-US" sz="180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等内容</a:t>
                      </a:r>
                      <a:endParaRPr lang="zh-CN" altLang="en-US" sz="18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 rot="10800000" flipH="1">
            <a:off x="1" y="-2"/>
            <a:ext cx="3276600" cy="2086709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19" name="矩形 3"/>
          <p:cNvSpPr/>
          <p:nvPr/>
        </p:nvSpPr>
        <p:spPr>
          <a:xfrm rot="10800000">
            <a:off x="179118" y="192145"/>
            <a:ext cx="11833759" cy="6434286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5160201" y="2379785"/>
            <a:ext cx="7031799" cy="4478215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10" name="矩形 3"/>
          <p:cNvSpPr/>
          <p:nvPr/>
        </p:nvSpPr>
        <p:spPr>
          <a:xfrm rot="10800000">
            <a:off x="190034" y="212953"/>
            <a:ext cx="11833759" cy="6434286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134276" y="247206"/>
            <a:ext cx="8030980" cy="394128"/>
            <a:chOff x="7452" y="233"/>
            <a:chExt cx="13351" cy="856"/>
          </a:xfrm>
        </p:grpSpPr>
        <p:cxnSp>
          <p:nvCxnSpPr>
            <p:cNvPr id="21" name="直接连接符 20"/>
            <p:cNvCxnSpPr/>
            <p:nvPr/>
          </p:nvCxnSpPr>
          <p:spPr>
            <a:xfrm flipV="1">
              <a:off x="7452" y="1019"/>
              <a:ext cx="13191" cy="70"/>
            </a:xfrm>
            <a:prstGeom prst="line">
              <a:avLst/>
            </a:prstGeom>
            <a:ln>
              <a:solidFill>
                <a:srgbClr val="41445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462" y="319"/>
              <a:ext cx="2351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管理</a:t>
              </a:r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情况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015" y="284"/>
              <a:ext cx="2788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项目总结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926" y="233"/>
              <a:ext cx="2351" cy="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solidFill>
                    <a:srgbClr val="5A789C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交付概况</a:t>
              </a:r>
              <a:endParaRPr lang="zh-CN" altLang="en-US" b="1" dirty="0">
                <a:solidFill>
                  <a:srgbClr val="5A789C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224" y="304"/>
              <a:ext cx="2351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过程</a:t>
              </a:r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模型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5049" y="965"/>
              <a:ext cx="2228" cy="120"/>
            </a:xfrm>
            <a:prstGeom prst="rect">
              <a:avLst/>
            </a:prstGeom>
            <a:solidFill>
              <a:srgbClr val="5A7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20345" y="-283845"/>
            <a:ext cx="3096895" cy="1518920"/>
            <a:chOff x="1631" y="-496"/>
            <a:chExt cx="6155" cy="2910"/>
          </a:xfrm>
        </p:grpSpPr>
        <p:grpSp>
          <p:nvGrpSpPr>
            <p:cNvPr id="33" name="组合 32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35" name="直接连接符 34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图片 35" descr="20e6aa6e5858e91003c0403e3ef2e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567055" y="850265"/>
            <a:ext cx="2122170" cy="502285"/>
          </a:xfrm>
          <a:prstGeom prst="rect">
            <a:avLst/>
          </a:prstGeom>
          <a:solidFill>
            <a:srgbClr val="466797"/>
          </a:solidFill>
        </p:spPr>
        <p:txBody>
          <a:bodyPr wrap="none" rtlCol="0">
            <a:noAutofit/>
          </a:bodyPr>
          <a:lstStyle/>
          <a:p>
            <a:pPr defTabSz="914400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交付物</a:t>
            </a:r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清单</a:t>
            </a:r>
            <a:endParaRPr lang="zh-CN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"/>
          <p:cNvSpPr/>
          <p:nvPr/>
        </p:nvSpPr>
        <p:spPr>
          <a:xfrm>
            <a:off x="550545" y="1491615"/>
            <a:ext cx="11353800" cy="5809615"/>
          </a:xfrm>
          <a:prstGeom prst="roundRect">
            <a:avLst>
              <a:gd name="adj" fmla="val 198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  <a:alpha val="20000"/>
                  </a:schemeClr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项目仓库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https://github.com/hyh-cyber/Fly_Bird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（含完整代码分支、文档版本、资源文件、测试用例、缺陷修复记录及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发布标签）；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（补充照片）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5000"/>
              </a:lnSpc>
              <a:buFont typeface="Wingdings" panose="05000000000000000000" pitchFamily="2" charset="2"/>
              <a:buNone/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25000"/>
              </a:lnSpc>
              <a:buClr>
                <a:schemeClr val="accent1"/>
              </a:buClr>
              <a:buSzTx/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用户手册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指导用户安装、操作游戏及解决常见问题的详细文档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10000"/>
                    </a14:imgEffect>
                    <a14:imgEffect>
                      <a14:colorTemperature colorTemp="5378"/>
                    </a14:imgEffect>
                    <a14:imgEffect>
                      <a14:saturation sat="50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15" b="8746"/>
          <a:stretch>
            <a:fillRect/>
          </a:stretch>
        </p:blipFill>
        <p:spPr>
          <a:xfrm>
            <a:off x="-1" y="0"/>
            <a:ext cx="12192000" cy="6850225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 rot="10800000">
            <a:off x="-7112" y="0"/>
            <a:ext cx="12192000" cy="6688717"/>
          </a:xfrm>
          <a:prstGeom prst="rect">
            <a:avLst/>
          </a:prstGeom>
          <a:gradFill>
            <a:gsLst>
              <a:gs pos="0">
                <a:schemeClr val="accent5">
                  <a:lumMod val="5000"/>
                  <a:lumOff val="95000"/>
                  <a:alpha val="0"/>
                </a:schemeClr>
              </a:gs>
              <a:gs pos="65000">
                <a:schemeClr val="bg1">
                  <a:alpha val="81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9303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9138" y="4366260"/>
            <a:ext cx="6173724" cy="73863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60314" y="5127832"/>
            <a:ext cx="7697145" cy="2246769"/>
          </a:xfrm>
          <a:prstGeom prst="rect">
            <a:avLst/>
          </a:prstGeom>
          <a:noFill/>
          <a:effectLst>
            <a:glow>
              <a:schemeClr val="accent1">
                <a:alpha val="49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0" dirty="0">
                <a:ln w="0">
                  <a:solidFill>
                    <a:srgbClr val="466797"/>
                  </a:solidFill>
                </a:ln>
                <a:noFill/>
                <a:effectLst>
                  <a:glow rad="63500">
                    <a:schemeClr val="bg1">
                      <a:alpha val="5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H U S T</a:t>
            </a:r>
            <a:endParaRPr lang="zh-CN" altLang="en-US" sz="14000" dirty="0">
              <a:ln w="0">
                <a:solidFill>
                  <a:srgbClr val="466797"/>
                </a:solidFill>
              </a:ln>
              <a:noFill/>
              <a:effectLst>
                <a:glow rad="63500">
                  <a:schemeClr val="bg1">
                    <a:alpha val="5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50000"/>
          <a:stretch>
            <a:fillRect/>
          </a:stretch>
        </p:blipFill>
        <p:spPr>
          <a:xfrm>
            <a:off x="0" y="6303011"/>
            <a:ext cx="12192000" cy="554989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8420" y="-458470"/>
            <a:ext cx="3908425" cy="1847850"/>
            <a:chOff x="1631" y="-496"/>
            <a:chExt cx="6155" cy="2910"/>
          </a:xfrm>
        </p:grpSpPr>
        <p:grpSp>
          <p:nvGrpSpPr>
            <p:cNvPr id="17" name="组合 16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19" name="直接连接符 18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图片 19" descr="20e6aa6e5858e91003c0403e3ef2ec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sp>
        <p:nvSpPr>
          <p:cNvPr id="11" name="Object 307"/>
          <p:cNvSpPr txBox="1"/>
          <p:nvPr/>
        </p:nvSpPr>
        <p:spPr>
          <a:xfrm>
            <a:off x="4613910" y="2462530"/>
            <a:ext cx="7464425" cy="135445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defTabSz="457200"/>
            <a:r>
              <a:rPr lang="zh-CN" altLang="en-US" sz="7200" dirty="0">
                <a:solidFill>
                  <a:srgbClr val="466797"/>
                </a:solidFill>
                <a:latin typeface="OPPOSans-B"/>
                <a:ea typeface="OPPOSans-B"/>
              </a:rPr>
              <a:t>项目总结</a:t>
            </a:r>
            <a:endParaRPr lang="zh-CN" altLang="en-US" sz="7200" dirty="0">
              <a:solidFill>
                <a:srgbClr val="466797"/>
              </a:solidFill>
              <a:latin typeface="OPPOSans-B"/>
              <a:ea typeface="OPPOSans-B"/>
            </a:endParaRPr>
          </a:p>
        </p:txBody>
      </p:sp>
      <p:pic>
        <p:nvPicPr>
          <p:cNvPr id="12" name="image 30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42352" y="2013140"/>
            <a:ext cx="1496949" cy="2206879"/>
          </a:xfrm>
          <a:prstGeom prst="rect">
            <a:avLst/>
          </a:prstGeom>
        </p:spPr>
      </p:pic>
      <p:pic>
        <p:nvPicPr>
          <p:cNvPr id="13" name="image 301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16393" y="2013140"/>
            <a:ext cx="1496949" cy="2206879"/>
          </a:xfrm>
          <a:prstGeom prst="rect">
            <a:avLst/>
          </a:prstGeom>
        </p:spPr>
      </p:pic>
      <p:pic>
        <p:nvPicPr>
          <p:cNvPr id="14" name="image 301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90434" y="2013140"/>
            <a:ext cx="1496949" cy="2206879"/>
          </a:xfrm>
          <a:prstGeom prst="rect">
            <a:avLst/>
          </a:prstGeom>
        </p:spPr>
      </p:pic>
      <p:pic>
        <p:nvPicPr>
          <p:cNvPr id="15" name="image 301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49905" y="1901698"/>
            <a:ext cx="2004314" cy="2366899"/>
          </a:xfrm>
          <a:prstGeom prst="rect">
            <a:avLst/>
          </a:prstGeom>
        </p:spPr>
      </p:pic>
      <p:sp>
        <p:nvSpPr>
          <p:cNvPr id="3013" name="Object 3013"/>
          <p:cNvSpPr txBox="1"/>
          <p:nvPr/>
        </p:nvSpPr>
        <p:spPr>
          <a:xfrm>
            <a:off x="3261424" y="1472152"/>
            <a:ext cx="1987550" cy="29972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457200"/>
            <a:r>
              <a:rPr lang="en-US" altLang="zh-CN" sz="20000" b="1" dirty="0">
                <a:solidFill>
                  <a:srgbClr val="466797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endParaRPr lang="zh-CN" altLang="en-US" sz="900" dirty="0">
              <a:solidFill>
                <a:srgbClr val="466797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10800000" flipH="1">
            <a:off x="1" y="-2"/>
            <a:ext cx="3276600" cy="2086709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5160201" y="2379785"/>
            <a:ext cx="7031799" cy="4478215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10" name="矩形 3"/>
          <p:cNvSpPr/>
          <p:nvPr/>
        </p:nvSpPr>
        <p:spPr>
          <a:xfrm rot="10800000">
            <a:off x="190033" y="154379"/>
            <a:ext cx="11833759" cy="6492860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1180" y="1654175"/>
            <a:ext cx="10890885" cy="4306570"/>
            <a:chOff x="1181" y="2236"/>
            <a:chExt cx="16838" cy="6031"/>
          </a:xfrm>
        </p:grpSpPr>
        <p:grpSp>
          <p:nvGrpSpPr>
            <p:cNvPr id="6" name="组合 5"/>
            <p:cNvGrpSpPr/>
            <p:nvPr/>
          </p:nvGrpSpPr>
          <p:grpSpPr>
            <a:xfrm>
              <a:off x="5662" y="2733"/>
              <a:ext cx="3586" cy="5534"/>
              <a:chOff x="871675" y="1735596"/>
              <a:chExt cx="2276930" cy="351402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3" name="矩形 62"/>
              <p:cNvSpPr/>
              <p:nvPr/>
            </p:nvSpPr>
            <p:spPr>
              <a:xfrm>
                <a:off x="871675" y="1735596"/>
                <a:ext cx="2276930" cy="2703053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779B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875485" y="1919742"/>
                <a:ext cx="2271215" cy="3329875"/>
              </a:xfrm>
              <a:prstGeom prst="rect">
                <a:avLst/>
              </a:prstGeom>
              <a:grpFill/>
            </p:spPr>
            <p:txBody>
              <a:bodyPr wrap="square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通过</a:t>
                </a:r>
                <a:r>
                  <a:rPr lang="en-US" altLang="zh-CN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draw.io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ProcessOn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完成专业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UML 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建模，明确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Game  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、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Bird 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、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Pipe 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等核心对象的关系与交互逻辑，</a:t>
                </a:r>
                <a:r>
                  <a:rPr lang="zh-CN" altLang="en-US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为开发提供清晰技术指引，提升开发效率与代码质量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。</a:t>
                </a:r>
                <a:endParaRPr lang="zh-CN" altLang="en-US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925" y="2733"/>
              <a:ext cx="3627" cy="5534"/>
              <a:chOff x="854531" y="1735596"/>
              <a:chExt cx="2302963" cy="351390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1" name="矩形 60"/>
              <p:cNvSpPr/>
              <p:nvPr/>
            </p:nvSpPr>
            <p:spPr>
              <a:xfrm>
                <a:off x="871675" y="1735596"/>
                <a:ext cx="2276930" cy="2703053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779B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854531" y="1920371"/>
                <a:ext cx="2302963" cy="3329130"/>
              </a:xfrm>
              <a:prstGeom prst="rect">
                <a:avLst/>
              </a:prstGeom>
              <a:grpFill/>
            </p:spPr>
            <p:txBody>
              <a:bodyPr wrap="square">
                <a:noAutofit/>
              </a:bodyPr>
              <a:lstStyle/>
              <a:p>
                <a:pPr algn="just" fontAlgn="auto">
                  <a:lnSpc>
                    <a:spcPct val="120000"/>
                  </a:lnSpc>
                </a:pP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整合建模、开发、测试、协作类工具，</a:t>
                </a:r>
                <a:r>
                  <a:rPr lang="zh-CN" altLang="en-US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形成全流程工具链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，尤其是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draw.io 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ProcessOn 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的建模应用与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Github 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的版本管理协同，规范了项目全流程。</a:t>
                </a:r>
                <a:endParaRPr lang="zh-CN" altLang="en-US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233" y="2733"/>
              <a:ext cx="3694" cy="5534"/>
              <a:chOff x="865960" y="1735596"/>
              <a:chExt cx="2345505" cy="351390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9" name="矩形 58"/>
              <p:cNvSpPr/>
              <p:nvPr/>
            </p:nvSpPr>
            <p:spPr>
              <a:xfrm>
                <a:off x="871675" y="1735596"/>
                <a:ext cx="2276930" cy="2703053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779B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865960" y="1920371"/>
                <a:ext cx="2345505" cy="3329130"/>
              </a:xfrm>
              <a:prstGeom prst="rect">
                <a:avLst/>
              </a:prstGeom>
              <a:grpFill/>
            </p:spPr>
            <p:txBody>
              <a:bodyPr wrap="square">
                <a:noAutofit/>
              </a:bodyPr>
              <a:lstStyle/>
              <a:p>
                <a:pPr algn="just" fontAlgn="auto">
                  <a:lnSpc>
                    <a:spcPct val="120000"/>
                  </a:lnSpc>
                </a:pPr>
                <a:r>
                  <a:rPr lang="zh-CN" altLang="en-US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资源设计师全程参与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，确保了背景图片、鸟的动画帧、管道图像及背景音乐等资源与游戏玩法深度贴合，</a:t>
                </a:r>
                <a:r>
                  <a:rPr lang="zh-CN" altLang="en-US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提升用户沉浸感与体验质感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。</a:t>
                </a:r>
                <a:endParaRPr lang="zh-CN" altLang="en-US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357" y="2733"/>
              <a:ext cx="3602" cy="5533"/>
              <a:chOff x="861516" y="1735596"/>
              <a:chExt cx="2287089" cy="3513387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7" name="矩形 56"/>
              <p:cNvSpPr/>
              <p:nvPr/>
            </p:nvSpPr>
            <p:spPr>
              <a:xfrm>
                <a:off x="871675" y="1735596"/>
                <a:ext cx="2276930" cy="2703053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779B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61516" y="1919742"/>
                <a:ext cx="2287089" cy="3329241"/>
              </a:xfrm>
              <a:prstGeom prst="rect">
                <a:avLst/>
              </a:prstGeom>
              <a:grpFill/>
            </p:spPr>
            <p:txBody>
              <a:bodyPr wrap="square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严格遵循需求规格说明书，将用户需求完整转化为分析模型、设计方案、技术实现与资源制作（如鸟的飞行、管道生成、碰撞检测），</a:t>
                </a:r>
                <a:r>
                  <a:rPr lang="zh-CN" altLang="en-US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核心功能与视觉风格无偏差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。</a:t>
                </a:r>
                <a:endParaRPr lang="zh-CN" altLang="en-US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9" name="矩形: 圆角 17"/>
            <p:cNvSpPr/>
            <p:nvPr/>
          </p:nvSpPr>
          <p:spPr>
            <a:xfrm>
              <a:off x="1181" y="2236"/>
              <a:ext cx="3969" cy="786"/>
            </a:xfrm>
            <a:prstGeom prst="roundRect">
              <a:avLst>
                <a:gd name="adj" fmla="val 50000"/>
              </a:avLst>
            </a:prstGeom>
            <a:solidFill>
              <a:srgbClr val="1F4C85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152400" dist="152400" dir="5400000" sx="81000" sy="81000" algn="t" rotWithShape="0">
                <a:schemeClr val="tx2">
                  <a:lumMod val="50000"/>
                  <a:lumOff val="50000"/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zh-CN" altLang="en-US" sz="20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需求转化精准</a:t>
              </a:r>
              <a:endParaRPr lang="zh-CN" altLang="en-US" sz="20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: 圆角 18"/>
            <p:cNvSpPr/>
            <p:nvPr/>
          </p:nvSpPr>
          <p:spPr>
            <a:xfrm>
              <a:off x="5471" y="2236"/>
              <a:ext cx="3969" cy="786"/>
            </a:xfrm>
            <a:prstGeom prst="roundRect">
              <a:avLst>
                <a:gd name="adj" fmla="val 50000"/>
              </a:avLst>
            </a:prstGeom>
            <a:solidFill>
              <a:srgbClr val="1F4C85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152400" dist="152400" dir="5400000" sx="81000" sy="81000" algn="t" rotWithShape="0">
                <a:schemeClr val="tx2">
                  <a:lumMod val="50000"/>
                  <a:lumOff val="50000"/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zh-CN" altLang="en-US" sz="20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架构设计规范</a:t>
              </a:r>
              <a:endParaRPr lang="zh-CN" altLang="en-US" sz="20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1" name="矩形: 圆角 19"/>
            <p:cNvSpPr/>
            <p:nvPr/>
          </p:nvSpPr>
          <p:spPr>
            <a:xfrm>
              <a:off x="9760" y="2236"/>
              <a:ext cx="3969" cy="786"/>
            </a:xfrm>
            <a:prstGeom prst="roundRect">
              <a:avLst>
                <a:gd name="adj" fmla="val 50000"/>
              </a:avLst>
            </a:prstGeom>
            <a:solidFill>
              <a:srgbClr val="1F4C85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152400" dist="152400" dir="5400000" sx="81000" sy="81000" algn="t" rotWithShape="0">
                <a:schemeClr val="tx2">
                  <a:lumMod val="50000"/>
                  <a:lumOff val="50000"/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zh-CN" altLang="en-US" sz="20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工具链覆盖全面</a:t>
              </a:r>
              <a:endParaRPr lang="zh-CN" altLang="en-US" sz="20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20"/>
            <p:cNvSpPr/>
            <p:nvPr/>
          </p:nvSpPr>
          <p:spPr>
            <a:xfrm>
              <a:off x="14050" y="2236"/>
              <a:ext cx="3969" cy="786"/>
            </a:xfrm>
            <a:prstGeom prst="roundRect">
              <a:avLst>
                <a:gd name="adj" fmla="val 50000"/>
              </a:avLst>
            </a:prstGeom>
            <a:solidFill>
              <a:srgbClr val="1F4C85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152400" dist="152400" dir="5400000" sx="81000" sy="81000" algn="t" rotWithShape="0">
                <a:schemeClr val="tx2">
                  <a:lumMod val="50000"/>
                  <a:lumOff val="50000"/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zh-CN" altLang="en-US" sz="20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资源与功能融</a:t>
              </a:r>
              <a:r>
                <a:rPr lang="zh-CN" altLang="en-US" sz="20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合</a:t>
              </a:r>
              <a:endParaRPr lang="zh-CN" altLang="en-US" sz="20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20345" y="-283845"/>
            <a:ext cx="3096895" cy="1518920"/>
            <a:chOff x="1631" y="-496"/>
            <a:chExt cx="6155" cy="2910"/>
          </a:xfrm>
        </p:grpSpPr>
        <p:grpSp>
          <p:nvGrpSpPr>
            <p:cNvPr id="27" name="组合 26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30" name="直接连接符 29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图片 31" descr="20e6aa6e5858e91003c0403e3ef2e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/>
        </p:nvCxnSpPr>
        <p:spPr>
          <a:xfrm>
            <a:off x="3029616" y="604039"/>
            <a:ext cx="8107975" cy="5065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208871" y="283120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管理</a:t>
            </a: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情况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24282" y="240760"/>
            <a:ext cx="21961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5A789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项目总结</a:t>
            </a:r>
            <a:endParaRPr lang="zh-CN" altLang="en-US" sz="1800" b="1" dirty="0">
              <a:solidFill>
                <a:srgbClr val="5A78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98664" y="273451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交付概况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71813" y="279897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过程</a:t>
            </a: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模型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04300" y="563521"/>
            <a:ext cx="1340201" cy="55252"/>
          </a:xfrm>
          <a:prstGeom prst="rect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7055" y="850265"/>
            <a:ext cx="1732915" cy="502285"/>
          </a:xfrm>
          <a:prstGeom prst="rect">
            <a:avLst/>
          </a:prstGeom>
          <a:solidFill>
            <a:srgbClr val="466797"/>
          </a:solidFill>
        </p:spPr>
        <p:txBody>
          <a:bodyPr wrap="none" rtlCol="0">
            <a:noAutofit/>
          </a:bodyPr>
          <a:lstStyle/>
          <a:p>
            <a:pPr defTabSz="914400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10800000" flipH="1">
            <a:off x="1" y="-2"/>
            <a:ext cx="3276600" cy="2086709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5160201" y="2379785"/>
            <a:ext cx="7031799" cy="4478215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10" name="矩形 3"/>
          <p:cNvSpPr/>
          <p:nvPr/>
        </p:nvSpPr>
        <p:spPr>
          <a:xfrm rot="10800000">
            <a:off x="190033" y="204544"/>
            <a:ext cx="11833759" cy="6492860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1180" y="1629410"/>
            <a:ext cx="10890885" cy="4262120"/>
            <a:chOff x="1181" y="2236"/>
            <a:chExt cx="16838" cy="5619"/>
          </a:xfrm>
        </p:grpSpPr>
        <p:grpSp>
          <p:nvGrpSpPr>
            <p:cNvPr id="6" name="组合 5"/>
            <p:cNvGrpSpPr/>
            <p:nvPr/>
          </p:nvGrpSpPr>
          <p:grpSpPr>
            <a:xfrm>
              <a:off x="5646" y="2733"/>
              <a:ext cx="3602" cy="5121"/>
              <a:chOff x="861516" y="1735596"/>
              <a:chExt cx="2287089" cy="325177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3" name="矩形 62"/>
              <p:cNvSpPr/>
              <p:nvPr/>
            </p:nvSpPr>
            <p:spPr>
              <a:xfrm>
                <a:off x="871675" y="1735596"/>
                <a:ext cx="2276930" cy="2703053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779B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861516" y="1919742"/>
                <a:ext cx="2277565" cy="3067626"/>
              </a:xfrm>
              <a:prstGeom prst="rect">
                <a:avLst/>
              </a:prstGeom>
              <a:grpFill/>
            </p:spPr>
            <p:txBody>
              <a:bodyPr wrap="square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形成需了需求规格说明书、面向对象分析与设计文档、测试用例、用户手册等</a:t>
                </a:r>
                <a:r>
                  <a:rPr lang="zh-CN" altLang="en-US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全流程文档，附件归档规范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，为用户使用及项目后续维护与迭代提供充分支撑。</a:t>
                </a:r>
                <a:endParaRPr lang="zh-CN" altLang="en-US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952" y="2733"/>
              <a:ext cx="3602" cy="5122"/>
              <a:chOff x="871675" y="1735596"/>
              <a:chExt cx="2287090" cy="325229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1" name="矩形 60"/>
              <p:cNvSpPr/>
              <p:nvPr/>
            </p:nvSpPr>
            <p:spPr>
              <a:xfrm>
                <a:off x="871675" y="1735596"/>
                <a:ext cx="2276930" cy="2703053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779B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876120" y="1919736"/>
                <a:ext cx="2282645" cy="3068159"/>
              </a:xfrm>
              <a:prstGeom prst="rect">
                <a:avLst/>
              </a:prstGeom>
              <a:grpFill/>
            </p:spPr>
            <p:txBody>
              <a:bodyPr wrap="square">
                <a:noAutofit/>
              </a:bodyPr>
              <a:lstStyle/>
              <a:p>
                <a:pPr algn="just" fontAlgn="auto">
                  <a:lnSpc>
                    <a:spcPct val="120000"/>
                  </a:lnSpc>
                </a:pP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通过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Github 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实现</a:t>
                </a:r>
                <a:r>
                  <a:rPr lang="zh-CN" altLang="en-US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项目全流程开源化管理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，仓库链接可直接共享，便于协作与成果复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用。</a:t>
                </a:r>
                <a:endParaRPr lang="zh-CN" altLang="en-US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241" y="2733"/>
              <a:ext cx="3748" cy="5119"/>
              <a:chOff x="871040" y="1735596"/>
              <a:chExt cx="2379792" cy="325039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9" name="矩形 58"/>
              <p:cNvSpPr/>
              <p:nvPr/>
            </p:nvSpPr>
            <p:spPr>
              <a:xfrm>
                <a:off x="871040" y="1735596"/>
                <a:ext cx="2379792" cy="325039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779B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956123" y="1920371"/>
                <a:ext cx="2108033" cy="1554398"/>
              </a:xfrm>
              <a:prstGeom prst="rect">
                <a:avLst/>
              </a:prstGeom>
              <a:grpFill/>
            </p:spPr>
            <p:txBody>
              <a:bodyPr wrap="square">
                <a:noAutofit/>
              </a:bodyPr>
              <a:lstStyle/>
              <a:p>
                <a:pPr algn="just" fontAlgn="auto">
                  <a:lnSpc>
                    <a:spcPct val="120000"/>
                  </a:lnSpc>
                </a:pPr>
                <a:r>
                  <a:rPr lang="zh-CN" altLang="en-US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拓展了难度选择及音乐播放功能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，大大提高了游戏的可玩性。</a:t>
                </a:r>
                <a:endParaRPr lang="zh-CN" altLang="en-US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366" y="2733"/>
              <a:ext cx="3593" cy="5120"/>
              <a:chOff x="867230" y="1735596"/>
              <a:chExt cx="2281375" cy="3251137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7" name="矩形 56"/>
              <p:cNvSpPr/>
              <p:nvPr/>
            </p:nvSpPr>
            <p:spPr>
              <a:xfrm>
                <a:off x="871675" y="1735596"/>
                <a:ext cx="2276930" cy="2703053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srgbClr val="779B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67230" y="1919107"/>
                <a:ext cx="2280740" cy="3067626"/>
              </a:xfrm>
              <a:prstGeom prst="rect">
                <a:avLst/>
              </a:prstGeom>
              <a:grpFill/>
            </p:spPr>
            <p:txBody>
              <a:bodyPr wrap="square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项目各阶段计划与实际执行</a:t>
                </a:r>
                <a:r>
                  <a:rPr lang="zh-CN" altLang="en-US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偏差极小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，仅启动阶段提前</a:t>
                </a:r>
                <a:r>
                  <a:rPr lang="en-US" altLang="zh-CN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天完成，</a:t>
                </a:r>
                <a:r>
                  <a:rPr lang="zh-CN" altLang="en-US" b="1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整体按计划高效推进</a:t>
                </a:r>
                <a:r>
                  <a:rPr lang="zh-CN" altLang="en-US" kern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，顺利实现跨年交付。</a:t>
                </a:r>
                <a:endParaRPr lang="zh-CN" altLang="en-US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9" name="矩形: 圆角 17"/>
            <p:cNvSpPr/>
            <p:nvPr/>
          </p:nvSpPr>
          <p:spPr>
            <a:xfrm>
              <a:off x="1181" y="2236"/>
              <a:ext cx="3969" cy="786"/>
            </a:xfrm>
            <a:prstGeom prst="roundRect">
              <a:avLst>
                <a:gd name="adj" fmla="val 50000"/>
              </a:avLst>
            </a:prstGeom>
            <a:solidFill>
              <a:srgbClr val="1F4C85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152400" dist="152400" dir="5400000" sx="81000" sy="81000" algn="t" rotWithShape="0">
                <a:schemeClr val="tx2">
                  <a:lumMod val="50000"/>
                  <a:lumOff val="50000"/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zh-CN" altLang="en-US" sz="20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进度管控精准</a:t>
              </a:r>
              <a:endParaRPr lang="zh-CN" altLang="en-US" sz="20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: 圆角 18"/>
            <p:cNvSpPr/>
            <p:nvPr/>
          </p:nvSpPr>
          <p:spPr>
            <a:xfrm>
              <a:off x="5471" y="2236"/>
              <a:ext cx="3969" cy="786"/>
            </a:xfrm>
            <a:prstGeom prst="roundRect">
              <a:avLst>
                <a:gd name="adj" fmla="val 50000"/>
              </a:avLst>
            </a:prstGeom>
            <a:solidFill>
              <a:srgbClr val="1F4C85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152400" dist="152400" dir="5400000" sx="81000" sy="81000" algn="t" rotWithShape="0">
                <a:schemeClr val="tx2">
                  <a:lumMod val="50000"/>
                  <a:lumOff val="50000"/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zh-CN" altLang="en-US" sz="20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文档体系完整</a:t>
              </a:r>
              <a:endParaRPr lang="zh-CN" altLang="en-US" sz="20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1" name="矩形: 圆角 19"/>
            <p:cNvSpPr/>
            <p:nvPr/>
          </p:nvSpPr>
          <p:spPr>
            <a:xfrm>
              <a:off x="9760" y="2236"/>
              <a:ext cx="3969" cy="786"/>
            </a:xfrm>
            <a:prstGeom prst="roundRect">
              <a:avLst>
                <a:gd name="adj" fmla="val 50000"/>
              </a:avLst>
            </a:prstGeom>
            <a:solidFill>
              <a:srgbClr val="1F4C85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152400" dist="152400" dir="5400000" sx="81000" sy="81000" algn="t" rotWithShape="0">
                <a:schemeClr val="tx2">
                  <a:lumMod val="50000"/>
                  <a:lumOff val="50000"/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zh-CN" altLang="en-US" sz="20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开源化管理</a:t>
              </a:r>
              <a:endParaRPr lang="zh-CN" altLang="en-US" sz="20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20"/>
            <p:cNvSpPr/>
            <p:nvPr/>
          </p:nvSpPr>
          <p:spPr>
            <a:xfrm>
              <a:off x="14050" y="2236"/>
              <a:ext cx="3969" cy="786"/>
            </a:xfrm>
            <a:prstGeom prst="roundRect">
              <a:avLst>
                <a:gd name="adj" fmla="val 50000"/>
              </a:avLst>
            </a:prstGeom>
            <a:solidFill>
              <a:srgbClr val="1F4C85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>
              <a:outerShdw blurRad="152400" dist="152400" dir="5400000" sx="81000" sy="81000" algn="t" rotWithShape="0">
                <a:schemeClr val="tx2">
                  <a:lumMod val="50000"/>
                  <a:lumOff val="50000"/>
                  <a:alpha val="30000"/>
                </a:schemeClr>
              </a:outerShdw>
            </a:effectLst>
          </p:spPr>
          <p:txBody>
            <a:bodyPr rtlCol="0" anchor="ctr"/>
            <a:lstStyle/>
            <a:p>
              <a:pPr algn="ctr"/>
              <a:r>
                <a:rPr lang="zh-CN" altLang="en-US" sz="20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功能拓展</a:t>
              </a:r>
              <a:endParaRPr lang="zh-CN" altLang="en-US" sz="20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20345" y="-283845"/>
            <a:ext cx="3096895" cy="1518920"/>
            <a:chOff x="1631" y="-496"/>
            <a:chExt cx="6155" cy="2910"/>
          </a:xfrm>
        </p:grpSpPr>
        <p:grpSp>
          <p:nvGrpSpPr>
            <p:cNvPr id="27" name="组合 26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30" name="直接连接符 29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图片 31" descr="20e6aa6e5858e91003c0403e3ef2e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/>
        </p:nvCxnSpPr>
        <p:spPr>
          <a:xfrm>
            <a:off x="3029616" y="604039"/>
            <a:ext cx="8107975" cy="5065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208871" y="283120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管理</a:t>
            </a: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情况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24282" y="240760"/>
            <a:ext cx="21961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5A789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项目总结</a:t>
            </a:r>
            <a:endParaRPr lang="zh-CN" altLang="en-US" sz="1800" b="1" dirty="0">
              <a:solidFill>
                <a:srgbClr val="5A78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98664" y="273451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交付概况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71813" y="279897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过程</a:t>
            </a: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模型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04300" y="563521"/>
            <a:ext cx="1340201" cy="55252"/>
          </a:xfrm>
          <a:prstGeom prst="rect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7055" y="850265"/>
            <a:ext cx="1775460" cy="502285"/>
          </a:xfrm>
          <a:prstGeom prst="rect">
            <a:avLst/>
          </a:prstGeom>
          <a:solidFill>
            <a:srgbClr val="466797"/>
          </a:solidFill>
        </p:spPr>
        <p:txBody>
          <a:bodyPr wrap="none" rtlCol="0">
            <a:noAutofit/>
          </a:bodyPr>
          <a:lstStyle/>
          <a:p>
            <a:pPr defTabSz="914400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10800000" flipH="1">
            <a:off x="1" y="-2"/>
            <a:ext cx="3276600" cy="2086709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5" name="直角三角形 4"/>
          <p:cNvSpPr/>
          <p:nvPr>
            <p:custDataLst>
              <p:tags r:id="rId1"/>
            </p:custDataLst>
          </p:nvPr>
        </p:nvSpPr>
        <p:spPr>
          <a:xfrm flipH="1">
            <a:off x="5160201" y="2379785"/>
            <a:ext cx="7031799" cy="4478215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10" name="矩形 3"/>
          <p:cNvSpPr/>
          <p:nvPr/>
        </p:nvSpPr>
        <p:spPr>
          <a:xfrm rot="10800000">
            <a:off x="220513" y="204544"/>
            <a:ext cx="11833759" cy="6492860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2"/>
            </p:custDataLst>
          </p:nvPr>
        </p:nvSpPr>
        <p:spPr>
          <a:xfrm>
            <a:off x="706120" y="1791335"/>
            <a:ext cx="1628140" cy="474980"/>
          </a:xfrm>
          <a:prstGeom prst="rect">
            <a:avLst/>
          </a:prstGeom>
          <a:solidFill>
            <a:srgbClr val="1F4C8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前期规划充分</a:t>
            </a:r>
            <a:endParaRPr lang="zh-CN" altLang="en-US" sz="1800" b="1" kern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3"/>
            </p:custDataLst>
          </p:nvPr>
        </p:nvSpPr>
        <p:spPr>
          <a:xfrm>
            <a:off x="706120" y="2787015"/>
            <a:ext cx="1628140" cy="474980"/>
          </a:xfrm>
          <a:prstGeom prst="rect">
            <a:avLst/>
          </a:prstGeom>
          <a:solidFill>
            <a:srgbClr val="1F4C8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团队协作高效</a:t>
            </a:r>
            <a:endParaRPr lang="zh-CN" altLang="en-US" sz="1800" b="1" kern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4"/>
            </p:custDataLst>
          </p:nvPr>
        </p:nvSpPr>
        <p:spPr>
          <a:xfrm>
            <a:off x="706120" y="3782060"/>
            <a:ext cx="1628140" cy="474980"/>
          </a:xfrm>
          <a:prstGeom prst="rect">
            <a:avLst/>
          </a:prstGeom>
          <a:solidFill>
            <a:srgbClr val="1F4C8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技术选型适配</a:t>
            </a:r>
            <a:endParaRPr lang="zh-CN" altLang="en-US" sz="1800" b="1" kern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5"/>
            </p:custDataLst>
          </p:nvPr>
        </p:nvSpPr>
        <p:spPr>
          <a:xfrm>
            <a:off x="2407285" y="1703070"/>
            <a:ext cx="3620135" cy="7480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需求分析，明确核心功能，有效避免开发过程中的频繁变更。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6"/>
            </p:custDataLst>
          </p:nvPr>
        </p:nvSpPr>
        <p:spPr>
          <a:xfrm>
            <a:off x="2413000" y="2737485"/>
            <a:ext cx="3620135" cy="7785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各角色分工明确，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大家紧密配合，借助各种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工具确保成果质量。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7"/>
            </p:custDataLst>
          </p:nvPr>
        </p:nvSpPr>
        <p:spPr>
          <a:xfrm>
            <a:off x="2420620" y="3763010"/>
            <a:ext cx="3620135" cy="7651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框架作为开发核心，充分利用其跨平台特性和丰富的图形库。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0345" y="-283845"/>
            <a:ext cx="3096895" cy="1518920"/>
            <a:chOff x="1631" y="-496"/>
            <a:chExt cx="6155" cy="2910"/>
          </a:xfrm>
        </p:grpSpPr>
        <p:grpSp>
          <p:nvGrpSpPr>
            <p:cNvPr id="21" name="组合 20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23" name="直接连接符 22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图片 23" descr="20e6aa6e5858e91003c0403e3ef2ec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706120" y="4777105"/>
            <a:ext cx="1628140" cy="474980"/>
          </a:xfrm>
          <a:prstGeom prst="rect">
            <a:avLst/>
          </a:prstGeom>
          <a:solidFill>
            <a:srgbClr val="1F4C8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版本管理规范</a:t>
            </a:r>
            <a:endParaRPr lang="zh-CN" altLang="en-US" sz="1800" b="1" kern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2407920" y="4775200"/>
            <a:ext cx="3618230" cy="55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主分支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开发分支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资源分支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Github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分支策略。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029616" y="604039"/>
            <a:ext cx="8107975" cy="5065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208871" y="283120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管理</a:t>
            </a: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情况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24282" y="240760"/>
            <a:ext cx="21961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5A789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项目总结</a:t>
            </a:r>
            <a:endParaRPr lang="zh-CN" altLang="en-US" sz="1800" b="1" dirty="0">
              <a:solidFill>
                <a:srgbClr val="5A78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98664" y="273451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交付概况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71813" y="279897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过程</a:t>
            </a: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模型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04300" y="563521"/>
            <a:ext cx="1340201" cy="55252"/>
          </a:xfrm>
          <a:prstGeom prst="rect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7055" y="850265"/>
            <a:ext cx="1775460" cy="502285"/>
          </a:xfrm>
          <a:prstGeom prst="rect">
            <a:avLst/>
          </a:prstGeom>
          <a:solidFill>
            <a:srgbClr val="466797"/>
          </a:solidFill>
        </p:spPr>
        <p:txBody>
          <a:bodyPr wrap="none" rtlCol="0">
            <a:noAutofit/>
          </a:bodyPr>
          <a:lstStyle/>
          <a:p>
            <a:pPr defTabSz="914400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13"/>
            </p:custDataLst>
          </p:nvPr>
        </p:nvGrpSpPr>
        <p:grpSpPr>
          <a:xfrm>
            <a:off x="6250940" y="1732280"/>
            <a:ext cx="5320665" cy="748030"/>
            <a:chOff x="9844" y="2130"/>
            <a:chExt cx="8379" cy="1178"/>
          </a:xfrm>
        </p:grpSpPr>
        <p:sp>
          <p:nvSpPr>
            <p:cNvPr id="8" name="矩形 7"/>
            <p:cNvSpPr/>
            <p:nvPr>
              <p:custDataLst>
                <p:tags r:id="rId14"/>
              </p:custDataLst>
            </p:nvPr>
          </p:nvSpPr>
          <p:spPr>
            <a:xfrm>
              <a:off x="9844" y="2269"/>
              <a:ext cx="2564" cy="748"/>
            </a:xfrm>
            <a:prstGeom prst="rect">
              <a:avLst/>
            </a:prstGeom>
            <a:solidFill>
              <a:srgbClr val="1F4C8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进度管控有力</a:t>
              </a:r>
              <a:endParaRPr lang="zh-CN" altLang="en-US" sz="18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12523" y="2130"/>
              <a:ext cx="5701" cy="117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定期召开会议同步风险，建立计划与实际执行对照表，及时发现并解决偏差，保障项目按计划推进。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16"/>
            </p:custDataLst>
          </p:nvPr>
        </p:nvGrpSpPr>
        <p:grpSpPr>
          <a:xfrm>
            <a:off x="6250940" y="2984500"/>
            <a:ext cx="5327015" cy="778510"/>
            <a:chOff x="9844" y="4882"/>
            <a:chExt cx="8389" cy="1226"/>
          </a:xfrm>
        </p:grpSpPr>
        <p:sp>
          <p:nvSpPr>
            <p:cNvPr id="9" name="矩形 8"/>
            <p:cNvSpPr/>
            <p:nvPr>
              <p:custDataLst>
                <p:tags r:id="rId17"/>
              </p:custDataLst>
            </p:nvPr>
          </p:nvSpPr>
          <p:spPr>
            <a:xfrm>
              <a:off x="9844" y="4917"/>
              <a:ext cx="2564" cy="748"/>
            </a:xfrm>
            <a:prstGeom prst="rect">
              <a:avLst/>
            </a:prstGeom>
            <a:solidFill>
              <a:srgbClr val="1F4C8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用户导向设计</a:t>
              </a:r>
              <a:endParaRPr lang="zh-CN" altLang="en-US" sz="18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8"/>
              </p:custDataLst>
            </p:nvPr>
          </p:nvSpPr>
          <p:spPr>
            <a:xfrm>
              <a:off x="12532" y="4882"/>
              <a:ext cx="5701" cy="122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同步编制用户手册，从用户视角梳理操作流程与常见问题，提前规避使用门槛，提升产品落地效果。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19"/>
            </p:custDataLst>
          </p:nvPr>
        </p:nvGrpSpPr>
        <p:grpSpPr>
          <a:xfrm>
            <a:off x="6250940" y="4218305"/>
            <a:ext cx="5334000" cy="764540"/>
            <a:chOff x="9844" y="6968"/>
            <a:chExt cx="8400" cy="1204"/>
          </a:xfrm>
        </p:grpSpPr>
        <p:sp>
          <p:nvSpPr>
            <p:cNvPr id="11" name="矩形 10"/>
            <p:cNvSpPr/>
            <p:nvPr>
              <p:custDataLst>
                <p:tags r:id="rId20"/>
              </p:custDataLst>
            </p:nvPr>
          </p:nvSpPr>
          <p:spPr>
            <a:xfrm>
              <a:off x="9844" y="7097"/>
              <a:ext cx="2564" cy="748"/>
            </a:xfrm>
            <a:prstGeom prst="rect">
              <a:avLst/>
            </a:prstGeom>
            <a:solidFill>
              <a:srgbClr val="1F4C8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b="1" kern="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测试驱动开发</a:t>
              </a:r>
              <a:endParaRPr lang="zh-CN" altLang="en-US" sz="1800" b="1" kern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21"/>
              </p:custDataLst>
            </p:nvPr>
          </p:nvSpPr>
          <p:spPr>
            <a:xfrm>
              <a:off x="12544" y="6968"/>
              <a:ext cx="5701" cy="120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测试工程师提前介入，在开发阶段同步设计测试用例，及时发现并反馈问题，有效提高了代码质量和开发效率。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 rot="10800000" flipH="1">
            <a:off x="1" y="-2"/>
            <a:ext cx="3276600" cy="2086709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19" name="矩形 3"/>
          <p:cNvSpPr/>
          <p:nvPr/>
        </p:nvSpPr>
        <p:spPr>
          <a:xfrm rot="10800000">
            <a:off x="179118" y="192145"/>
            <a:ext cx="11833759" cy="6434286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5160201" y="2379785"/>
            <a:ext cx="7031799" cy="4478215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2" name="矩形 3"/>
          <p:cNvSpPr/>
          <p:nvPr/>
        </p:nvSpPr>
        <p:spPr>
          <a:xfrm rot="10800000">
            <a:off x="190034" y="212953"/>
            <a:ext cx="11833759" cy="6434286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20345" y="-283845"/>
            <a:ext cx="3096895" cy="1518920"/>
            <a:chOff x="1631" y="-496"/>
            <a:chExt cx="6155" cy="2910"/>
          </a:xfrm>
        </p:grpSpPr>
        <p:grpSp>
          <p:nvGrpSpPr>
            <p:cNvPr id="33" name="组合 32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35" name="直接连接符 34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图片 35" descr="20e6aa6e5858e91003c0403e3ef2e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sp>
        <p:nvSpPr>
          <p:cNvPr id="122" name="灯片编号占位符 18"/>
          <p:cNvSpPr txBox="1"/>
          <p:nvPr/>
        </p:nvSpPr>
        <p:spPr>
          <a:xfrm>
            <a:off x="930275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AA5570-5C36-4F12-A1EB-4155A99A1666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19"/>
          <p:cNvSpPr/>
          <p:nvPr/>
        </p:nvSpPr>
        <p:spPr>
          <a:xfrm>
            <a:off x="544830" y="1642437"/>
            <a:ext cx="6703695" cy="4235240"/>
          </a:xfrm>
          <a:custGeom>
            <a:avLst/>
            <a:gdLst>
              <a:gd name="connsiteX0" fmla="*/ 72429 w 3907999"/>
              <a:gd name="connsiteY0" fmla="*/ 2 h 3395913"/>
              <a:gd name="connsiteX1" fmla="*/ 2391008 w 3907999"/>
              <a:gd name="connsiteY1" fmla="*/ 13809 h 3395913"/>
              <a:gd name="connsiteX2" fmla="*/ 2456328 w 3907999"/>
              <a:gd name="connsiteY2" fmla="*/ 56461 h 3395913"/>
              <a:gd name="connsiteX3" fmla="*/ 3901663 w 3907999"/>
              <a:gd name="connsiteY3" fmla="*/ 3294566 h 3395913"/>
              <a:gd name="connsiteX4" fmla="*/ 3835915 w 3907999"/>
              <a:gd name="connsiteY4" fmla="*/ 3395913 h 3395913"/>
              <a:gd name="connsiteX5" fmla="*/ 72000 w 3907999"/>
              <a:gd name="connsiteY5" fmla="*/ 3395913 h 3395913"/>
              <a:gd name="connsiteX6" fmla="*/ 0 w 3907999"/>
              <a:gd name="connsiteY6" fmla="*/ 3323913 h 3395913"/>
              <a:gd name="connsiteX7" fmla="*/ 0 w 3907999"/>
              <a:gd name="connsiteY7" fmla="*/ 72001 h 3395913"/>
              <a:gd name="connsiteX8" fmla="*/ 72429 w 3907999"/>
              <a:gd name="connsiteY8" fmla="*/ 2 h 339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7999" h="3395913">
                <a:moveTo>
                  <a:pt x="72429" y="2"/>
                </a:moveTo>
                <a:lnTo>
                  <a:pt x="2391008" y="13809"/>
                </a:lnTo>
                <a:cubicBezTo>
                  <a:pt x="2419269" y="13977"/>
                  <a:pt x="2444808" y="30654"/>
                  <a:pt x="2456328" y="56461"/>
                </a:cubicBezTo>
                <a:lnTo>
                  <a:pt x="3901663" y="3294566"/>
                </a:lnTo>
                <a:cubicBezTo>
                  <a:pt x="3922924" y="3342199"/>
                  <a:pt x="3888078" y="3395913"/>
                  <a:pt x="3835915" y="3395913"/>
                </a:cubicBezTo>
                <a:lnTo>
                  <a:pt x="72000" y="3395913"/>
                </a:lnTo>
                <a:cubicBezTo>
                  <a:pt x="32256" y="3395913"/>
                  <a:pt x="0" y="3363657"/>
                  <a:pt x="0" y="3323913"/>
                </a:cubicBezTo>
                <a:lnTo>
                  <a:pt x="0" y="72001"/>
                </a:lnTo>
                <a:cubicBezTo>
                  <a:pt x="0" y="32092"/>
                  <a:pt x="32521" y="-235"/>
                  <a:pt x="72429" y="2"/>
                </a:cubicBezTo>
              </a:path>
            </a:pathLst>
          </a:custGeom>
          <a:noFill/>
          <a:ln w="38100" cap="rnd">
            <a:solidFill>
              <a:schemeClr val="accent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0" name="矩形 19"/>
          <p:cNvSpPr/>
          <p:nvPr/>
        </p:nvSpPr>
        <p:spPr>
          <a:xfrm flipH="1" flipV="1">
            <a:off x="4834890" y="1673693"/>
            <a:ext cx="6869430" cy="4235240"/>
          </a:xfrm>
          <a:custGeom>
            <a:avLst/>
            <a:gdLst>
              <a:gd name="connsiteX0" fmla="*/ 72429 w 3907999"/>
              <a:gd name="connsiteY0" fmla="*/ 2 h 3395913"/>
              <a:gd name="connsiteX1" fmla="*/ 2391008 w 3907999"/>
              <a:gd name="connsiteY1" fmla="*/ 13809 h 3395913"/>
              <a:gd name="connsiteX2" fmla="*/ 2456328 w 3907999"/>
              <a:gd name="connsiteY2" fmla="*/ 56461 h 3395913"/>
              <a:gd name="connsiteX3" fmla="*/ 3901663 w 3907999"/>
              <a:gd name="connsiteY3" fmla="*/ 3294566 h 3395913"/>
              <a:gd name="connsiteX4" fmla="*/ 3835915 w 3907999"/>
              <a:gd name="connsiteY4" fmla="*/ 3395913 h 3395913"/>
              <a:gd name="connsiteX5" fmla="*/ 72000 w 3907999"/>
              <a:gd name="connsiteY5" fmla="*/ 3395913 h 3395913"/>
              <a:gd name="connsiteX6" fmla="*/ 0 w 3907999"/>
              <a:gd name="connsiteY6" fmla="*/ 3323913 h 3395913"/>
              <a:gd name="connsiteX7" fmla="*/ 0 w 3907999"/>
              <a:gd name="connsiteY7" fmla="*/ 72001 h 3395913"/>
              <a:gd name="connsiteX8" fmla="*/ 72429 w 3907999"/>
              <a:gd name="connsiteY8" fmla="*/ 2 h 339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7999" h="3395913">
                <a:moveTo>
                  <a:pt x="72429" y="2"/>
                </a:moveTo>
                <a:lnTo>
                  <a:pt x="2391008" y="13809"/>
                </a:lnTo>
                <a:cubicBezTo>
                  <a:pt x="2419269" y="13977"/>
                  <a:pt x="2444808" y="30654"/>
                  <a:pt x="2456328" y="56461"/>
                </a:cubicBezTo>
                <a:lnTo>
                  <a:pt x="3901663" y="3294566"/>
                </a:lnTo>
                <a:cubicBezTo>
                  <a:pt x="3922924" y="3342199"/>
                  <a:pt x="3888078" y="3395913"/>
                  <a:pt x="3835915" y="3395913"/>
                </a:cubicBezTo>
                <a:lnTo>
                  <a:pt x="72000" y="3395913"/>
                </a:lnTo>
                <a:cubicBezTo>
                  <a:pt x="32256" y="3395913"/>
                  <a:pt x="0" y="3363657"/>
                  <a:pt x="0" y="3323913"/>
                </a:cubicBezTo>
                <a:lnTo>
                  <a:pt x="0" y="72001"/>
                </a:lnTo>
                <a:cubicBezTo>
                  <a:pt x="0" y="32092"/>
                  <a:pt x="32521" y="-235"/>
                  <a:pt x="72429" y="2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07" name="正文05"/>
          <p:cNvSpPr/>
          <p:nvPr>
            <p:custDataLst>
              <p:tags r:id="rId4"/>
            </p:custDataLst>
          </p:nvPr>
        </p:nvSpPr>
        <p:spPr>
          <a:xfrm>
            <a:off x="1172927" y="2464472"/>
            <a:ext cx="4352550" cy="8661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功能扩展性：当前版本未实现本地化、多语言支持、第三方社交平台分数分享等可选功能，后续可根据用户需求扩展。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5" name="正文05"/>
          <p:cNvSpPr/>
          <p:nvPr>
            <p:custDataLst>
              <p:tags r:id="rId5"/>
            </p:custDataLst>
          </p:nvPr>
        </p:nvSpPr>
        <p:spPr>
          <a:xfrm>
            <a:off x="1172845" y="3334385"/>
            <a:ext cx="4817110" cy="8661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性能优化空间：长时间运行后存在轻微内存占用上升现象，需进一步优化管道生成与销毁的内存管理机制及资源释放逻辑。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3" name="正文05"/>
          <p:cNvSpPr/>
          <p:nvPr>
            <p:custDataLst>
              <p:tags r:id="rId6"/>
            </p:custDataLst>
          </p:nvPr>
        </p:nvSpPr>
        <p:spPr>
          <a:xfrm>
            <a:off x="1172845" y="4203700"/>
            <a:ext cx="5088255" cy="8661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个性化设置：可增加游戏难度调节（如自定义管道间隙大小、生成速度）、角色皮肤更换、音效音量自定义等个性化功能，提升用户粘性。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6" name="正文05"/>
          <p:cNvSpPr/>
          <p:nvPr>
            <p:custDataLst>
              <p:tags r:id="rId7"/>
            </p:custDataLst>
          </p:nvPr>
        </p:nvSpPr>
        <p:spPr>
          <a:xfrm flipH="1">
            <a:off x="5729605" y="2464435"/>
            <a:ext cx="5482590" cy="8661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工具深度应用：部分测试场景仍依赖人工操作，后续可深化自动化测试工具与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Actions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的集成，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实现测试用例自动执行与结果反馈。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4" name="正文05"/>
          <p:cNvSpPr/>
          <p:nvPr>
            <p:custDataLst>
              <p:tags r:id="rId8"/>
            </p:custDataLst>
          </p:nvPr>
        </p:nvSpPr>
        <p:spPr>
          <a:xfrm flipH="1">
            <a:off x="6261100" y="3392170"/>
            <a:ext cx="4876800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资源迭代效率：资源修改后需手动同步至代码，后续可探索资源管理工具与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 Creator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的联动，提升资源迭代效率。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8" name="正文05"/>
          <p:cNvSpPr/>
          <p:nvPr>
            <p:custDataLst>
              <p:tags r:id="rId9"/>
            </p:custDataLst>
          </p:nvPr>
        </p:nvSpPr>
        <p:spPr>
          <a:xfrm flipH="1">
            <a:off x="6644005" y="4203700"/>
            <a:ext cx="4568190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代码可维护性：部分核心逻辑耦合度较高，后续可进一步优化代码结构，提升可维护性和可扩展性。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>
            <p:custDataLst>
              <p:tags r:id="rId10"/>
            </p:custDataLst>
          </p:nvPr>
        </p:nvGrpSpPr>
        <p:grpSpPr>
          <a:xfrm>
            <a:off x="852626" y="2613377"/>
            <a:ext cx="322292" cy="2089061"/>
            <a:chOff x="818971" y="3092683"/>
            <a:chExt cx="323309" cy="2095650"/>
          </a:xfrm>
        </p:grpSpPr>
        <p:sp>
          <p:nvSpPr>
            <p:cNvPr id="509" name="椭圆 508"/>
            <p:cNvSpPr/>
            <p:nvPr>
              <p:custDataLst>
                <p:tags r:id="rId11"/>
              </p:custDataLst>
            </p:nvPr>
          </p:nvSpPr>
          <p:spPr>
            <a:xfrm>
              <a:off x="818971" y="3092683"/>
              <a:ext cx="319246" cy="331543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1</a:t>
              </a:r>
              <a:endParaRPr lang="en-US" altLang="zh-CN" b="1" dirty="0"/>
            </a:p>
          </p:txBody>
        </p:sp>
        <p:sp>
          <p:nvSpPr>
            <p:cNvPr id="510" name="椭圆 509"/>
            <p:cNvSpPr/>
            <p:nvPr>
              <p:custDataLst>
                <p:tags r:id="rId12"/>
              </p:custDataLst>
            </p:nvPr>
          </p:nvSpPr>
          <p:spPr>
            <a:xfrm>
              <a:off x="818971" y="4021900"/>
              <a:ext cx="319246" cy="331543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2</a:t>
              </a:r>
              <a:endParaRPr lang="en-US" altLang="zh-CN" b="1" dirty="0"/>
            </a:p>
          </p:txBody>
        </p:sp>
        <p:sp>
          <p:nvSpPr>
            <p:cNvPr id="511" name="椭圆 510"/>
            <p:cNvSpPr/>
            <p:nvPr>
              <p:custDataLst>
                <p:tags r:id="rId13"/>
              </p:custDataLst>
            </p:nvPr>
          </p:nvSpPr>
          <p:spPr>
            <a:xfrm>
              <a:off x="823034" y="4856790"/>
              <a:ext cx="319246" cy="331543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3</a:t>
              </a:r>
              <a:endParaRPr lang="en-US" altLang="zh-CN" b="1" dirty="0"/>
            </a:p>
          </p:txBody>
        </p:sp>
      </p:grpSp>
      <p:grpSp>
        <p:nvGrpSpPr>
          <p:cNvPr id="65" name="组合 64"/>
          <p:cNvGrpSpPr/>
          <p:nvPr>
            <p:custDataLst>
              <p:tags r:id="rId14"/>
            </p:custDataLst>
          </p:nvPr>
        </p:nvGrpSpPr>
        <p:grpSpPr>
          <a:xfrm>
            <a:off x="11200604" y="2574262"/>
            <a:ext cx="322292" cy="2089061"/>
            <a:chOff x="818971" y="3092683"/>
            <a:chExt cx="323309" cy="2095650"/>
          </a:xfrm>
        </p:grpSpPr>
        <p:sp>
          <p:nvSpPr>
            <p:cNvPr id="66" name="椭圆 65"/>
            <p:cNvSpPr/>
            <p:nvPr>
              <p:custDataLst>
                <p:tags r:id="rId15"/>
              </p:custDataLst>
            </p:nvPr>
          </p:nvSpPr>
          <p:spPr>
            <a:xfrm>
              <a:off x="818971" y="3092683"/>
              <a:ext cx="319246" cy="331543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4</a:t>
              </a:r>
              <a:endParaRPr lang="zh-CN" altLang="en-US" b="1" dirty="0"/>
            </a:p>
          </p:txBody>
        </p:sp>
        <p:sp>
          <p:nvSpPr>
            <p:cNvPr id="67" name="椭圆 66"/>
            <p:cNvSpPr/>
            <p:nvPr>
              <p:custDataLst>
                <p:tags r:id="rId16"/>
              </p:custDataLst>
            </p:nvPr>
          </p:nvSpPr>
          <p:spPr>
            <a:xfrm>
              <a:off x="818971" y="4021900"/>
              <a:ext cx="319246" cy="331543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5</a:t>
              </a:r>
              <a:endParaRPr lang="en-US" altLang="zh-CN" b="1" dirty="0"/>
            </a:p>
          </p:txBody>
        </p:sp>
        <p:sp>
          <p:nvSpPr>
            <p:cNvPr id="68" name="椭圆 67"/>
            <p:cNvSpPr/>
            <p:nvPr>
              <p:custDataLst>
                <p:tags r:id="rId17"/>
              </p:custDataLst>
            </p:nvPr>
          </p:nvSpPr>
          <p:spPr>
            <a:xfrm>
              <a:off x="823034" y="4856790"/>
              <a:ext cx="319246" cy="331543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6</a:t>
              </a:r>
              <a:endParaRPr lang="en-US" altLang="zh-CN" b="1" dirty="0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3029616" y="604039"/>
            <a:ext cx="8107975" cy="5065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208871" y="283120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管理</a:t>
            </a: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情况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24282" y="240760"/>
            <a:ext cx="21961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5A789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项目总结</a:t>
            </a:r>
            <a:endParaRPr lang="zh-CN" altLang="en-US" sz="1800" b="1" dirty="0">
              <a:solidFill>
                <a:srgbClr val="5A78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98664" y="273451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交付概况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71813" y="279897"/>
            <a:ext cx="14141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过程</a:t>
            </a: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模型</a:t>
            </a:r>
            <a:endParaRPr lang="zh-CN" altLang="en-US" sz="1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604300" y="563521"/>
            <a:ext cx="1340201" cy="55252"/>
          </a:xfrm>
          <a:prstGeom prst="rect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7055" y="850265"/>
            <a:ext cx="1775460" cy="502285"/>
          </a:xfrm>
          <a:prstGeom prst="rect">
            <a:avLst/>
          </a:prstGeom>
          <a:solidFill>
            <a:srgbClr val="466797"/>
          </a:solidFill>
        </p:spPr>
        <p:txBody>
          <a:bodyPr wrap="none" rtlCol="0">
            <a:noAutofit/>
          </a:bodyPr>
          <a:lstStyle/>
          <a:p>
            <a:pPr defTabSz="914400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之处</a:t>
            </a:r>
            <a:endParaRPr lang="zh-CN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443"/>
    </mc:Choice>
    <mc:Fallback>
      <p:transition advTm="5044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6926"/>
                    </a14:imgEffect>
                    <a14:imgEffect>
                      <a14:saturation sat="33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29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" y="-7409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0000">
                <a:srgbClr val="5A789C">
                  <a:alpha val="59000"/>
                </a:srgbClr>
              </a:gs>
              <a:gs pos="100000">
                <a:srgbClr val="5A78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11" name="Object 16011"/>
          <p:cNvSpPr txBox="1"/>
          <p:nvPr/>
        </p:nvSpPr>
        <p:spPr>
          <a:xfrm>
            <a:off x="148557" y="5003946"/>
            <a:ext cx="8252493" cy="234720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7200" b="1" dirty="0">
                <a:solidFill>
                  <a:srgbClr val="FFFFFF">
                    <a:alpha val="14000"/>
                  </a:srgbClr>
                </a:solidFill>
                <a:latin typeface="Arial Black" panose="020B0A04020102020204" pitchFamily="34" charset="0"/>
                <a:ea typeface="Reeji-CloudHeiChao-GB-Regular"/>
              </a:rPr>
              <a:t>HUST</a:t>
            </a:r>
            <a:endParaRPr lang="zh-CN" altLang="en-US" sz="900" dirty="0">
              <a:latin typeface="Arial Black" panose="020B0A04020102020204" pitchFamily="34" charset="0"/>
            </a:endParaRPr>
          </a:p>
        </p:txBody>
      </p:sp>
      <p:pic>
        <p:nvPicPr>
          <p:cNvPr id="916012" name="image 160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7758" y="2650935"/>
            <a:ext cx="7436485" cy="977011"/>
          </a:xfrm>
          <a:prstGeom prst="rect">
            <a:avLst/>
          </a:prstGeom>
        </p:spPr>
      </p:pic>
      <p:sp>
        <p:nvSpPr>
          <p:cNvPr id="16013" name="Object 16013"/>
          <p:cNvSpPr txBox="1"/>
          <p:nvPr/>
        </p:nvSpPr>
        <p:spPr>
          <a:xfrm>
            <a:off x="2382520" y="2719197"/>
            <a:ext cx="7404100" cy="977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7200" dirty="0">
                <a:solidFill>
                  <a:srgbClr val="FFFFFF"/>
                </a:solidFill>
                <a:latin typeface="OPPOSans-B"/>
                <a:ea typeface="OPPOSans-B"/>
              </a:rPr>
              <a:t>感谢您的聆听</a:t>
            </a:r>
            <a:endParaRPr lang="zh-CN" altLang="en-US" sz="900" dirty="0"/>
          </a:p>
        </p:txBody>
      </p:sp>
      <p:sp>
        <p:nvSpPr>
          <p:cNvPr id="16015" name="Object 16015"/>
          <p:cNvSpPr txBox="1"/>
          <p:nvPr/>
        </p:nvSpPr>
        <p:spPr>
          <a:xfrm>
            <a:off x="4023098" y="2324736"/>
            <a:ext cx="1257300" cy="279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rgbClr val="D3DDFD"/>
                </a:solidFill>
                <a:latin typeface="华文中宋" panose="02010600040101010101" pitchFamily="2" charset="-122"/>
                <a:ea typeface="思源黑体 CN Medium"/>
              </a:rPr>
              <a:t>答辩人：</a:t>
            </a:r>
            <a:r>
              <a:rPr lang="zh-CN" altLang="en-US" sz="1400" dirty="0">
                <a:solidFill>
                  <a:srgbClr val="D3DDFD"/>
                </a:solidFill>
                <a:latin typeface="华文中宋" panose="02010600040101010101" pitchFamily="2" charset="-122"/>
                <a:ea typeface="思源黑体 CN Medium"/>
              </a:rPr>
              <a:t>胡瑛杭</a:t>
            </a:r>
            <a:endParaRPr lang="zh-CN" altLang="en-US" sz="1400" dirty="0">
              <a:solidFill>
                <a:srgbClr val="D3DDFD"/>
              </a:solidFill>
              <a:latin typeface="华文中宋" panose="02010600040101010101" pitchFamily="2" charset="-122"/>
              <a:ea typeface="思源黑体 CN Medium"/>
            </a:endParaRPr>
          </a:p>
        </p:txBody>
      </p:sp>
      <p:pic>
        <p:nvPicPr>
          <p:cNvPr id="916016" name="image 160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24283" y="2366963"/>
            <a:ext cx="2510917" cy="286512"/>
          </a:xfrm>
          <a:prstGeom prst="rect">
            <a:avLst/>
          </a:prstGeom>
        </p:spPr>
      </p:pic>
      <p:sp>
        <p:nvSpPr>
          <p:cNvPr id="16017" name="Object 16017"/>
          <p:cNvSpPr txBox="1"/>
          <p:nvPr/>
        </p:nvSpPr>
        <p:spPr>
          <a:xfrm>
            <a:off x="6656824" y="2320356"/>
            <a:ext cx="3039745" cy="279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rgbClr val="D3DDFD"/>
                </a:solidFill>
                <a:latin typeface="华文中宋" panose="02010600040101010101" pitchFamily="2" charset="-122"/>
                <a:ea typeface="思源黑体 CN Medium"/>
              </a:rPr>
              <a:t>答辩时间：</a:t>
            </a:r>
            <a:r>
              <a:rPr lang="en-US" altLang="zh-CN" sz="1400" dirty="0">
                <a:solidFill>
                  <a:srgbClr val="D3DDFD"/>
                </a:solidFill>
                <a:latin typeface="华文中宋" panose="02010600040101010101" pitchFamily="2" charset="-122"/>
                <a:ea typeface="思源黑体 CN Medium"/>
              </a:rPr>
              <a:t>2026</a:t>
            </a:r>
            <a:r>
              <a:rPr lang="zh-CN" altLang="en-US" sz="1400" dirty="0">
                <a:solidFill>
                  <a:srgbClr val="D3DDFD"/>
                </a:solidFill>
                <a:latin typeface="华文中宋" panose="02010600040101010101" pitchFamily="2" charset="-122"/>
                <a:ea typeface="思源黑体 CN Medium"/>
              </a:rPr>
              <a:t>年</a:t>
            </a:r>
            <a:r>
              <a:rPr lang="en-US" altLang="zh-CN" sz="1400" dirty="0">
                <a:solidFill>
                  <a:srgbClr val="D3DDFD"/>
                </a:solidFill>
                <a:latin typeface="华文中宋" panose="02010600040101010101" pitchFamily="2" charset="-122"/>
                <a:ea typeface="思源黑体 CN Medium"/>
              </a:rPr>
              <a:t>1</a:t>
            </a:r>
            <a:r>
              <a:rPr lang="zh-CN" altLang="en-US" sz="1400" dirty="0">
                <a:solidFill>
                  <a:srgbClr val="D3DDFD"/>
                </a:solidFill>
                <a:latin typeface="华文中宋" panose="02010600040101010101" pitchFamily="2" charset="-122"/>
                <a:ea typeface="思源黑体 CN Medium"/>
              </a:rPr>
              <a:t>月</a:t>
            </a:r>
            <a:r>
              <a:rPr lang="en-US" altLang="zh-CN" sz="1400" dirty="0">
                <a:solidFill>
                  <a:srgbClr val="D3DDFD"/>
                </a:solidFill>
                <a:latin typeface="华文中宋" panose="02010600040101010101" pitchFamily="2" charset="-122"/>
                <a:ea typeface="思源黑体 CN Medium"/>
              </a:rPr>
              <a:t>8</a:t>
            </a:r>
            <a:r>
              <a:rPr lang="zh-CN" altLang="en-US" sz="1400" dirty="0">
                <a:solidFill>
                  <a:srgbClr val="D3DDFD"/>
                </a:solidFill>
                <a:latin typeface="华文中宋" panose="02010600040101010101" pitchFamily="2" charset="-122"/>
                <a:ea typeface="思源黑体 CN Medium"/>
              </a:rPr>
              <a:t>日</a:t>
            </a:r>
            <a:endParaRPr lang="zh-CN" altLang="en-US" sz="1000" dirty="0">
              <a:latin typeface="华文中宋" panose="02010600040101010101" pitchFamily="2" charset="-122"/>
              <a:ea typeface="思源黑体 CN Medium"/>
            </a:endParaRPr>
          </a:p>
        </p:txBody>
      </p:sp>
      <p:pic>
        <p:nvPicPr>
          <p:cNvPr id="916024" name="image 160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61551" y="3950907"/>
            <a:ext cx="5543042" cy="271145"/>
          </a:xfrm>
          <a:prstGeom prst="rect">
            <a:avLst/>
          </a:prstGeom>
        </p:spPr>
      </p:pic>
      <p:sp>
        <p:nvSpPr>
          <p:cNvPr id="16025" name="Object 16025"/>
          <p:cNvSpPr txBox="1"/>
          <p:nvPr/>
        </p:nvSpPr>
        <p:spPr>
          <a:xfrm>
            <a:off x="3355213" y="3955669"/>
            <a:ext cx="5764028" cy="2667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100" spc="1950" dirty="0">
                <a:solidFill>
                  <a:srgbClr val="D3DDFD"/>
                </a:solidFill>
                <a:latin typeface="OPPOSans-R"/>
                <a:ea typeface="OPPOSans-R"/>
              </a:rPr>
              <a:t>网络空间安全学院</a:t>
            </a:r>
            <a:endParaRPr lang="zh-CN" altLang="en-US" sz="1100" spc="1950" dirty="0">
              <a:solidFill>
                <a:srgbClr val="D3DDFD"/>
              </a:solidFill>
              <a:latin typeface="OPPOSans-R"/>
              <a:ea typeface="OPPOSans-R"/>
            </a:endParaRPr>
          </a:p>
        </p:txBody>
      </p:sp>
      <p:grpSp>
        <p:nvGrpSpPr>
          <p:cNvPr id="16026" name="组合 16026"/>
          <p:cNvGrpSpPr/>
          <p:nvPr/>
        </p:nvGrpSpPr>
        <p:grpSpPr>
          <a:xfrm>
            <a:off x="2659253" y="2053590"/>
            <a:ext cx="6886194" cy="2057019"/>
            <a:chOff x="5318506" y="4107179"/>
            <a:chExt cx="13772388" cy="4114038"/>
          </a:xfrm>
        </p:grpSpPr>
        <p:sp>
          <p:nvSpPr>
            <p:cNvPr id="16027" name="Object 16027"/>
            <p:cNvSpPr txBox="1"/>
            <p:nvPr/>
          </p:nvSpPr>
          <p:spPr>
            <a:xfrm>
              <a:off x="5318506" y="8098535"/>
              <a:ext cx="1252474" cy="762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900"/>
            </a:p>
          </p:txBody>
        </p:sp>
        <p:sp>
          <p:nvSpPr>
            <p:cNvPr id="16028" name="Object 16028"/>
            <p:cNvSpPr txBox="1"/>
            <p:nvPr/>
          </p:nvSpPr>
          <p:spPr>
            <a:xfrm>
              <a:off x="17813020" y="8098535"/>
              <a:ext cx="1252474" cy="762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900"/>
            </a:p>
          </p:txBody>
        </p:sp>
        <p:sp>
          <p:nvSpPr>
            <p:cNvPr id="16029" name="Object 16029"/>
            <p:cNvSpPr txBox="1"/>
            <p:nvPr/>
          </p:nvSpPr>
          <p:spPr>
            <a:xfrm>
              <a:off x="18989294" y="4107179"/>
              <a:ext cx="76200" cy="4114038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900"/>
            </a:p>
          </p:txBody>
        </p:sp>
        <p:sp>
          <p:nvSpPr>
            <p:cNvPr id="16030" name="Object 16030"/>
            <p:cNvSpPr txBox="1"/>
            <p:nvPr/>
          </p:nvSpPr>
          <p:spPr>
            <a:xfrm>
              <a:off x="5318506" y="4107179"/>
              <a:ext cx="76200" cy="4114038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900"/>
            </a:p>
          </p:txBody>
        </p:sp>
        <p:sp>
          <p:nvSpPr>
            <p:cNvPr id="16031" name="Object 16031"/>
            <p:cNvSpPr txBox="1"/>
            <p:nvPr/>
          </p:nvSpPr>
          <p:spPr>
            <a:xfrm>
              <a:off x="5343906" y="4130293"/>
              <a:ext cx="13746988" cy="76200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</p:spPr>
          <p:txBody>
            <a:bodyPr wrap="square" lIns="0" tIns="0" rIns="0" bIns="0" rtlCol="0" anchorCtr="0">
              <a:noAutofit/>
            </a:bodyPr>
            <a:lstStyle/>
            <a:p>
              <a:endParaRPr sz="90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9894" y="2242497"/>
            <a:ext cx="993204" cy="51607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9336" y="2235091"/>
            <a:ext cx="993204" cy="51607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8420" y="-458470"/>
            <a:ext cx="3908425" cy="1847850"/>
            <a:chOff x="1631" y="-496"/>
            <a:chExt cx="6155" cy="2910"/>
          </a:xfrm>
        </p:grpSpPr>
        <p:grpSp>
          <p:nvGrpSpPr>
            <p:cNvPr id="17" name="组合 16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19" name="直接连接符 18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图片 19" descr="20e6aa6e5858e91003c0403e3ef2ec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324985" y="4964430"/>
            <a:ext cx="3542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团队成员：</a:t>
            </a:r>
            <a:endParaRPr lang="zh-CN" altLang="en-US" sz="24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胡瑛杭</a:t>
            </a:r>
            <a:r>
              <a:rPr lang="en-US" altLang="zh-CN" sz="2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吴慧强</a:t>
            </a:r>
            <a:r>
              <a:rPr lang="en-US" altLang="zh-CN" sz="2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何姿霖</a:t>
            </a:r>
            <a:endParaRPr lang="zh-CN" altLang="en-US" sz="24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李嘉豪</a:t>
            </a:r>
            <a:r>
              <a:rPr lang="en-US" altLang="zh-CN" sz="2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陈好学</a:t>
            </a:r>
            <a:r>
              <a:rPr lang="en-US" altLang="zh-CN" sz="2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陈兰馨</a:t>
            </a:r>
            <a:endParaRPr lang="zh-CN" altLang="en-US" sz="24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直角三角形 44"/>
          <p:cNvSpPr/>
          <p:nvPr/>
        </p:nvSpPr>
        <p:spPr>
          <a:xfrm rot="10800000" flipH="1">
            <a:off x="1" y="-2"/>
            <a:ext cx="3276600" cy="2086709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46" name="直角三角形 45"/>
          <p:cNvSpPr/>
          <p:nvPr/>
        </p:nvSpPr>
        <p:spPr>
          <a:xfrm flipH="1">
            <a:off x="5160201" y="2379785"/>
            <a:ext cx="7031799" cy="4478215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44" name="矩形 3"/>
          <p:cNvSpPr/>
          <p:nvPr/>
        </p:nvSpPr>
        <p:spPr>
          <a:xfrm rot="10800000">
            <a:off x="179118" y="192145"/>
            <a:ext cx="11833759" cy="6434286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721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45000"/>
                  <a:lumOff val="55000"/>
                </a:schemeClr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19685"/>
            <a:ext cx="1859915" cy="70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团队简介</a:t>
            </a:r>
            <a:endParaRPr lang="zh-CN" altLang="en-US" sz="3200" b="1">
              <a:solidFill>
                <a:schemeClr val="accent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282940" y="-563245"/>
            <a:ext cx="3908425" cy="1847850"/>
            <a:chOff x="1631" y="-496"/>
            <a:chExt cx="6155" cy="2910"/>
          </a:xfrm>
        </p:grpSpPr>
        <p:grpSp>
          <p:nvGrpSpPr>
            <p:cNvPr id="14" name="组合 13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5" name="直接连接符 4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图片 5" descr="20e6aa6e5858e91003c0403e3ef2e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>
            <p:custDataLst>
              <p:tags r:id="rId4"/>
            </p:custDataLst>
          </p:nvPr>
        </p:nvGrpSpPr>
        <p:grpSpPr>
          <a:xfrm>
            <a:off x="245110" y="721360"/>
            <a:ext cx="5844540" cy="6257925"/>
            <a:chOff x="386" y="1136"/>
            <a:chExt cx="9204" cy="9855"/>
          </a:xfrm>
        </p:grpSpPr>
        <p:sp>
          <p:nvSpPr>
            <p:cNvPr id="74" name="文本框 73"/>
            <p:cNvSpPr txBox="1"/>
            <p:nvPr>
              <p:custDataLst>
                <p:tags r:id="rId5"/>
              </p:custDataLst>
            </p:nvPr>
          </p:nvSpPr>
          <p:spPr>
            <a:xfrm>
              <a:off x="386" y="1399"/>
              <a:ext cx="2636" cy="75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000" b="1">
                  <a:solidFill>
                    <a:schemeClr val="bg1"/>
                  </a:solidFill>
                </a:rPr>
                <a:t>项目经理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386" y="3950"/>
              <a:ext cx="2636" cy="75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000" b="1">
                  <a:solidFill>
                    <a:schemeClr val="bg1"/>
                  </a:solidFill>
                </a:rPr>
                <a:t>系统设计</a:t>
              </a:r>
              <a:r>
                <a:rPr lang="zh-CN" altLang="en-US" sz="2000" b="1">
                  <a:solidFill>
                    <a:schemeClr val="bg1"/>
                  </a:solidFill>
                </a:rPr>
                <a:t>师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7"/>
              </p:custDataLst>
            </p:nvPr>
          </p:nvSpPr>
          <p:spPr>
            <a:xfrm>
              <a:off x="386" y="6501"/>
              <a:ext cx="2636" cy="75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000" b="1">
                  <a:solidFill>
                    <a:schemeClr val="bg1"/>
                  </a:solidFill>
                </a:rPr>
                <a:t>资源设计师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8"/>
              </p:custDataLst>
            </p:nvPr>
          </p:nvSpPr>
          <p:spPr>
            <a:xfrm>
              <a:off x="386" y="9052"/>
              <a:ext cx="2636" cy="75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000" b="1">
                  <a:solidFill>
                    <a:schemeClr val="bg1"/>
                  </a:solidFill>
                </a:rPr>
                <a:t>测试</a:t>
              </a:r>
              <a:r>
                <a:rPr lang="zh-CN" altLang="en-US" sz="2000" b="1">
                  <a:solidFill>
                    <a:schemeClr val="bg1"/>
                  </a:solidFill>
                </a:rPr>
                <a:t>工程师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9"/>
              </p:custDataLst>
            </p:nvPr>
          </p:nvSpPr>
          <p:spPr>
            <a:xfrm>
              <a:off x="3279" y="1136"/>
              <a:ext cx="6218" cy="22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</a:rPr>
                <a:t>胡瑛杭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统筹项目进度</a:t>
              </a:r>
              <a:r>
                <a:rPr lang="zh-CN" sz="2000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、</a:t>
              </a:r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协调跨团队沟通、文档审核修订</a:t>
              </a:r>
              <a:r>
                <a:rPr lang="zh-CN" sz="2000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、Github</a:t>
              </a:r>
              <a:r>
                <a:rPr lang="zh-CN" altLang="en-US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版本管理规划</a:t>
              </a:r>
              <a:r>
                <a:rPr lang="zh-CN" sz="2000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+mn-ea"/>
                </a:rPr>
                <a:t>、</a:t>
              </a:r>
              <a:r>
                <a:rPr lang="zh-CN" altLang="en-US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会议组织与记录</a:t>
              </a:r>
              <a:endParaRPr lang="zh-CN" altLang="en-US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  <a:p>
              <a:endParaRPr lang="zh-CN" altLang="en-US" sz="2000"/>
            </a:p>
            <a:p>
              <a:endParaRPr lang="zh-CN" altLang="en-US" sz="2000"/>
            </a:p>
          </p:txBody>
        </p:sp>
        <p:sp>
          <p:nvSpPr>
            <p:cNvPr id="29" name="文本框 28"/>
            <p:cNvSpPr txBox="1"/>
            <p:nvPr>
              <p:custDataLst>
                <p:tags r:id="rId10"/>
              </p:custDataLst>
            </p:nvPr>
          </p:nvSpPr>
          <p:spPr>
            <a:xfrm>
              <a:off x="3279" y="3614"/>
              <a:ext cx="6101" cy="22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</a:rPr>
                <a:t>陈好学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面向对象</a:t>
              </a:r>
              <a:r>
                <a:rPr lang="zh-CN" sz="2000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分析</a:t>
              </a:r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与设计</a:t>
              </a:r>
              <a:r>
                <a:rPr lang="zh-CN" sz="2000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、UML</a:t>
              </a:r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建模</a:t>
              </a:r>
              <a:r>
                <a:rPr lang="zh-CN" sz="2000"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</a:rPr>
                <a:t>（Microsoft Visio）、架构</a:t>
              </a:r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设计</a:t>
              </a:r>
              <a:endParaRPr 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1"/>
              </p:custDataLst>
            </p:nvPr>
          </p:nvSpPr>
          <p:spPr>
            <a:xfrm>
              <a:off x="3279" y="5891"/>
              <a:ext cx="6218" cy="2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陈兰馨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  <a:p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游戏视觉资源制作、音效素材适配、资源格式优化</a:t>
              </a:r>
              <a:endParaRPr lang="zh-CN" altLang="en-US" sz="2000"/>
            </a:p>
            <a:p>
              <a:endParaRPr lang="zh-CN" altLang="en-US" sz="2000"/>
            </a:p>
          </p:txBody>
        </p:sp>
        <p:sp>
          <p:nvSpPr>
            <p:cNvPr id="31" name="文本框 30"/>
            <p:cNvSpPr txBox="1"/>
            <p:nvPr>
              <p:custDataLst>
                <p:tags r:id="rId12"/>
              </p:custDataLst>
            </p:nvPr>
          </p:nvSpPr>
          <p:spPr>
            <a:xfrm>
              <a:off x="3279" y="8714"/>
              <a:ext cx="6311" cy="22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</a:rPr>
                <a:t>何姿霖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测试用例设计、功能/性能/兼容性测试、缺陷反馈、测试报告提交</a:t>
              </a:r>
              <a:endParaRPr 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13"/>
            </p:custDataLst>
          </p:nvPr>
        </p:nvGrpSpPr>
        <p:grpSpPr>
          <a:xfrm>
            <a:off x="6030595" y="721360"/>
            <a:ext cx="5844540" cy="6257925"/>
            <a:chOff x="386" y="1136"/>
            <a:chExt cx="9204" cy="9855"/>
          </a:xfrm>
        </p:grpSpPr>
        <p:sp>
          <p:nvSpPr>
            <p:cNvPr id="48" name="文本框 47"/>
            <p:cNvSpPr txBox="1"/>
            <p:nvPr>
              <p:custDataLst>
                <p:tags r:id="rId14"/>
              </p:custDataLst>
            </p:nvPr>
          </p:nvSpPr>
          <p:spPr>
            <a:xfrm>
              <a:off x="386" y="1399"/>
              <a:ext cx="2636" cy="75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开发工程师</a:t>
              </a:r>
              <a:endParaRPr lang="zh-CN" altLang="en-US" sz="2000" b="1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  <a:buClrTx/>
                <a:buSzTx/>
                <a:buFontTx/>
              </a:pP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5"/>
              </p:custDataLst>
            </p:nvPr>
          </p:nvSpPr>
          <p:spPr>
            <a:xfrm>
              <a:off x="386" y="3950"/>
              <a:ext cx="2636" cy="75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开发工程师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6"/>
              </p:custDataLst>
            </p:nvPr>
          </p:nvSpPr>
          <p:spPr>
            <a:xfrm>
              <a:off x="386" y="6501"/>
              <a:ext cx="2636" cy="75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000" b="1">
                  <a:solidFill>
                    <a:schemeClr val="bg1"/>
                  </a:solidFill>
                  <a:sym typeface="+mn-ea"/>
                </a:rPr>
                <a:t>SQA</a:t>
              </a: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工程师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7"/>
              </p:custDataLst>
            </p:nvPr>
          </p:nvSpPr>
          <p:spPr>
            <a:xfrm>
              <a:off x="386" y="9052"/>
              <a:ext cx="2636" cy="75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需求分析师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8"/>
              </p:custDataLst>
            </p:nvPr>
          </p:nvSpPr>
          <p:spPr>
            <a:xfrm>
              <a:off x="3279" y="1136"/>
              <a:ext cx="6218" cy="22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吴慧强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Qt框架开发、核心功能实现、代码封装、Github代码提交与分支管理</a:t>
              </a:r>
              <a:endParaRPr 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  <a:p>
              <a:endParaRPr lang="zh-CN" altLang="en-US" sz="2000"/>
            </a:p>
          </p:txBody>
        </p:sp>
        <p:sp>
          <p:nvSpPr>
            <p:cNvPr id="53" name="文本框 52"/>
            <p:cNvSpPr txBox="1"/>
            <p:nvPr>
              <p:custDataLst>
                <p:tags r:id="rId19"/>
              </p:custDataLst>
            </p:nvPr>
          </p:nvSpPr>
          <p:spPr>
            <a:xfrm>
              <a:off x="3279" y="3614"/>
              <a:ext cx="6101" cy="22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李嘉豪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pPr algn="l">
                <a:buClrTx/>
                <a:buSzTx/>
                <a:buFontTx/>
              </a:pPr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界面渲染、交互逻辑开发、兼容性适配、代码评审与合并</a:t>
              </a:r>
              <a:endParaRPr 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20"/>
              </p:custDataLst>
            </p:nvPr>
          </p:nvSpPr>
          <p:spPr>
            <a:xfrm>
              <a:off x="3279" y="5891"/>
              <a:ext cx="6218" cy="2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胡瑛杭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  <a:p>
              <a:pPr algn="l">
                <a:buClrTx/>
                <a:buSzTx/>
                <a:buFontTx/>
              </a:pPr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过程质量管控、文档规范性审核、测试结果验证、版本发布审核</a:t>
              </a:r>
              <a:endParaRPr 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21"/>
              </p:custDataLst>
            </p:nvPr>
          </p:nvSpPr>
          <p:spPr>
            <a:xfrm>
              <a:off x="3279" y="8714"/>
              <a:ext cx="6311" cy="22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800" b="1">
                  <a:solidFill>
                    <a:schemeClr val="accent1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全员</a:t>
              </a:r>
              <a:endParaRPr lang="zh-CN" altLang="en-US" sz="28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pPr algn="l">
                <a:buClrTx/>
                <a:buSzTx/>
                <a:buFontTx/>
              </a:pPr>
              <a:r>
                <a:rPr lang="zh-CN" sz="20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需求调研、用例梳理、需求规格说明书编制</a:t>
              </a:r>
              <a:endParaRPr lang="zh-CN" sz="20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占位符 10"/>
          <p:cNvPicPr>
            <a:picLocks noChangeAspect="1"/>
          </p:cNvPicPr>
          <p:nvPr/>
        </p:nvPicPr>
        <p:blipFill rotWithShape="1">
          <a:blip r:embed="rId1"/>
          <a:srcRect l="19302" t="18012" r="1467" b="18535"/>
          <a:stretch>
            <a:fillRect/>
          </a:stretch>
        </p:blipFill>
        <p:spPr>
          <a:xfrm>
            <a:off x="0" y="3"/>
            <a:ext cx="10588650" cy="68579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8"/>
            <a:ext cx="12207551" cy="6857998"/>
          </a:xfrm>
          <a:prstGeom prst="rect">
            <a:avLst/>
          </a:prstGeom>
          <a:solidFill>
            <a:srgbClr val="F0F3F6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3"/>
          <p:cNvSpPr/>
          <p:nvPr/>
        </p:nvSpPr>
        <p:spPr>
          <a:xfrm rot="10800000">
            <a:off x="515152" y="-19"/>
            <a:ext cx="11692400" cy="685799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  <a:alpha val="0"/>
                </a:schemeClr>
              </a:gs>
              <a:gs pos="88000">
                <a:srgbClr val="6E89AA"/>
              </a:gs>
              <a:gs pos="100000">
                <a:srgbClr val="5A789C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2"/>
          <a:srcRect t="10373" b="10354"/>
          <a:stretch>
            <a:fillRect/>
          </a:stretch>
        </p:blipFill>
        <p:spPr>
          <a:xfrm>
            <a:off x="1385954" y="407380"/>
            <a:ext cx="3798664" cy="6193632"/>
          </a:xfrm>
          <a:prstGeom prst="rect">
            <a:avLst/>
          </a:prstGeom>
        </p:spPr>
      </p:pic>
      <p:cxnSp>
        <p:nvCxnSpPr>
          <p:cNvPr id="62" name="直接连接符 61"/>
          <p:cNvCxnSpPr/>
          <p:nvPr/>
        </p:nvCxnSpPr>
        <p:spPr>
          <a:xfrm>
            <a:off x="4174458" y="-1"/>
            <a:ext cx="0" cy="6858001"/>
          </a:xfrm>
          <a:prstGeom prst="line">
            <a:avLst/>
          </a:prstGeom>
          <a:ln w="38100">
            <a:solidFill>
              <a:srgbClr val="5A7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4332795" y="-4"/>
            <a:ext cx="0" cy="6858001"/>
          </a:xfrm>
          <a:prstGeom prst="line">
            <a:avLst/>
          </a:prstGeom>
          <a:ln w="12700">
            <a:solidFill>
              <a:srgbClr val="5A7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50" y="476513"/>
            <a:ext cx="683923" cy="5683299"/>
          </a:xfrm>
          <a:prstGeom prst="rect">
            <a:avLst/>
          </a:prstGeom>
        </p:spPr>
      </p:pic>
      <p:sp>
        <p:nvSpPr>
          <p:cNvPr id="119" name="文本框 118"/>
          <p:cNvSpPr txBox="1"/>
          <p:nvPr/>
        </p:nvSpPr>
        <p:spPr>
          <a:xfrm>
            <a:off x="7224147" y="743527"/>
            <a:ext cx="1557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400" b="1" kern="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管理</a:t>
            </a:r>
            <a:r>
              <a:rPr lang="zh-CN" altLang="en-US" sz="2400" b="1" kern="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情况</a:t>
            </a:r>
            <a:endParaRPr lang="zh-CN" altLang="en-US" sz="2400" b="1" kern="0" spc="3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7224147" y="2339781"/>
            <a:ext cx="1557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过程</a:t>
            </a:r>
            <a:r>
              <a:rPr lang="zh-CN" altLang="en-US" sz="2400" b="1" kern="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模型</a:t>
            </a:r>
            <a:endParaRPr lang="zh-CN" altLang="en-US" sz="2400" b="1" kern="0" spc="3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7224147" y="3823790"/>
            <a:ext cx="1557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交付概</a:t>
            </a:r>
            <a:r>
              <a:rPr lang="zh-CN" altLang="en-US" sz="2400" b="1" kern="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况</a:t>
            </a:r>
            <a:endParaRPr lang="zh-CN" altLang="en-US" sz="2400" b="1" kern="0" spc="3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7224147" y="5397355"/>
            <a:ext cx="1557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项目总结</a:t>
            </a:r>
            <a:endParaRPr lang="zh-CN" altLang="en-US" sz="2400" b="1" kern="0" spc="3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3" name="Object 201"/>
          <p:cNvSpPr txBox="1"/>
          <p:nvPr/>
        </p:nvSpPr>
        <p:spPr>
          <a:xfrm>
            <a:off x="11486348" y="3353789"/>
            <a:ext cx="431800" cy="3476244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 b="0" i="0" spc="3400" dirty="0">
                <a:solidFill>
                  <a:schemeClr val="bg1"/>
                </a:solidFill>
                <a:latin typeface="BarlowCondensed-Medium"/>
                <a:ea typeface="BarlowCondensed-Medium"/>
              </a:rPr>
              <a:t>2026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4" name="image 202"/>
          <p:cNvPicPr>
            <a:picLocks noChangeAspect="1"/>
          </p:cNvPicPr>
          <p:nvPr/>
        </p:nvPicPr>
        <p:blipFill>
          <a:blip r:embed="rId4">
            <a:biLevel thresh="25000"/>
          </a:blip>
          <a:srcRect/>
          <a:stretch>
            <a:fillRect/>
          </a:stretch>
        </p:blipFill>
        <p:spPr>
          <a:xfrm>
            <a:off x="11613348" y="5664197"/>
            <a:ext cx="63500" cy="12065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8420" y="-458470"/>
            <a:ext cx="3908425" cy="1847850"/>
            <a:chOff x="1631" y="-496"/>
            <a:chExt cx="6155" cy="2910"/>
          </a:xfrm>
        </p:grpSpPr>
        <p:grpSp>
          <p:nvGrpSpPr>
            <p:cNvPr id="31" name="组合 30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29" name="直接连接符 28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图片 1" descr="20e6aa6e5858e91003c0403e3ef2ec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506" b="21496"/>
          <a:stretch>
            <a:fillRect/>
          </a:stretch>
        </p:blipFill>
        <p:spPr>
          <a:xfrm>
            <a:off x="0" y="1"/>
            <a:ext cx="12192000" cy="6871568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 rot="10800000"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5">
                  <a:lumMod val="5000"/>
                  <a:lumOff val="95000"/>
                  <a:alpha val="0"/>
                </a:schemeClr>
              </a:gs>
              <a:gs pos="65000">
                <a:schemeClr val="bg1">
                  <a:alpha val="81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9303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9138" y="4366260"/>
            <a:ext cx="6173724" cy="73863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789365" y="5055045"/>
            <a:ext cx="6692900" cy="307340"/>
            <a:chOff x="2789365" y="5055045"/>
            <a:chExt cx="6692900" cy="307340"/>
          </a:xfrm>
        </p:grpSpPr>
        <p:pic>
          <p:nvPicPr>
            <p:cNvPr id="9305" name="image 30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789365" y="5055045"/>
              <a:ext cx="307340" cy="307340"/>
            </a:xfrm>
            <a:prstGeom prst="rect">
              <a:avLst/>
            </a:prstGeom>
          </p:spPr>
        </p:pic>
        <p:pic>
          <p:nvPicPr>
            <p:cNvPr id="9306" name="image 30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9174925" y="5055045"/>
              <a:ext cx="307340" cy="307340"/>
            </a:xfrm>
            <a:prstGeom prst="rect">
              <a:avLst/>
            </a:prstGeom>
          </p:spPr>
        </p:pic>
      </p:grpSp>
      <p:sp>
        <p:nvSpPr>
          <p:cNvPr id="307" name="Object 307"/>
          <p:cNvSpPr txBox="1"/>
          <p:nvPr/>
        </p:nvSpPr>
        <p:spPr>
          <a:xfrm>
            <a:off x="4613910" y="2462530"/>
            <a:ext cx="7464425" cy="135445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defTabSz="457200"/>
            <a:r>
              <a:rPr lang="zh-CN" altLang="en-US" sz="7200" dirty="0">
                <a:solidFill>
                  <a:srgbClr val="466797"/>
                </a:solidFill>
                <a:latin typeface="OPPOSans-B"/>
                <a:ea typeface="OPPOSans-B"/>
              </a:rPr>
              <a:t>管理情况</a:t>
            </a:r>
            <a:endParaRPr lang="zh-CN" altLang="en-US" sz="7200" dirty="0">
              <a:solidFill>
                <a:srgbClr val="466797"/>
              </a:solidFill>
              <a:latin typeface="OPPOSans-B"/>
              <a:ea typeface="OPPOSans-B"/>
            </a:endParaRPr>
          </a:p>
        </p:txBody>
      </p:sp>
      <p:pic>
        <p:nvPicPr>
          <p:cNvPr id="9309" name="image 30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42352" y="2013140"/>
            <a:ext cx="1496949" cy="2206879"/>
          </a:xfrm>
          <a:prstGeom prst="rect">
            <a:avLst/>
          </a:prstGeom>
        </p:spPr>
      </p:pic>
      <p:pic>
        <p:nvPicPr>
          <p:cNvPr id="93010" name="image 301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16393" y="2013140"/>
            <a:ext cx="1496949" cy="2206879"/>
          </a:xfrm>
          <a:prstGeom prst="rect">
            <a:avLst/>
          </a:prstGeom>
        </p:spPr>
      </p:pic>
      <p:pic>
        <p:nvPicPr>
          <p:cNvPr id="93011" name="image 301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90434" y="2013140"/>
            <a:ext cx="1496949" cy="2206879"/>
          </a:xfrm>
          <a:prstGeom prst="rect">
            <a:avLst/>
          </a:prstGeom>
        </p:spPr>
      </p:pic>
      <p:pic>
        <p:nvPicPr>
          <p:cNvPr id="93012" name="image 301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49905" y="1901698"/>
            <a:ext cx="2004314" cy="23668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60314" y="5127832"/>
            <a:ext cx="7697145" cy="2246769"/>
          </a:xfrm>
          <a:prstGeom prst="rect">
            <a:avLst/>
          </a:prstGeom>
          <a:noFill/>
          <a:effectLst>
            <a:glow>
              <a:schemeClr val="accent1">
                <a:alpha val="49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0" dirty="0">
                <a:ln w="0">
                  <a:solidFill>
                    <a:srgbClr val="466797"/>
                  </a:solidFill>
                </a:ln>
                <a:noFill/>
                <a:effectLst>
                  <a:glow rad="63500">
                    <a:schemeClr val="bg1">
                      <a:alpha val="5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H U S T</a:t>
            </a:r>
            <a:endParaRPr lang="zh-CN" altLang="en-US" sz="14000" dirty="0">
              <a:ln w="0">
                <a:solidFill>
                  <a:srgbClr val="466797"/>
                </a:solidFill>
              </a:ln>
              <a:noFill/>
              <a:effectLst>
                <a:glow rad="63500">
                  <a:schemeClr val="bg1">
                    <a:alpha val="5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013" name="Object 3013"/>
          <p:cNvSpPr txBox="1"/>
          <p:nvPr/>
        </p:nvSpPr>
        <p:spPr>
          <a:xfrm>
            <a:off x="3261424" y="1472152"/>
            <a:ext cx="1987550" cy="29972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457200"/>
            <a:r>
              <a:rPr lang="en-US" altLang="zh-CN" sz="20000" b="1" dirty="0">
                <a:solidFill>
                  <a:srgbClr val="466797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endParaRPr lang="zh-CN" altLang="en-US" sz="900" dirty="0">
              <a:solidFill>
                <a:srgbClr val="466797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6"/>
          <a:srcRect b="50000"/>
          <a:stretch>
            <a:fillRect/>
          </a:stretch>
        </p:blipFill>
        <p:spPr>
          <a:xfrm>
            <a:off x="0" y="6303011"/>
            <a:ext cx="12192000" cy="55498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8420" y="-458470"/>
            <a:ext cx="3908425" cy="1847850"/>
            <a:chOff x="1631" y="-496"/>
            <a:chExt cx="6155" cy="2910"/>
          </a:xfrm>
        </p:grpSpPr>
        <p:grpSp>
          <p:nvGrpSpPr>
            <p:cNvPr id="31" name="组合 30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29" name="直接连接符 28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图片 15" descr="20e6aa6e5858e91003c0403e3ef2ece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10800000" flipH="1">
            <a:off x="1" y="-2"/>
            <a:ext cx="3276600" cy="2086709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5160201" y="2379785"/>
            <a:ext cx="7031799" cy="4478215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10" name="矩形 3"/>
          <p:cNvSpPr/>
          <p:nvPr/>
        </p:nvSpPr>
        <p:spPr>
          <a:xfrm rot="10800000">
            <a:off x="179118" y="192145"/>
            <a:ext cx="11833759" cy="6434286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822824" y="261257"/>
            <a:ext cx="8066470" cy="433725"/>
            <a:chOff x="7350" y="197"/>
            <a:chExt cx="13410" cy="942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9228" y="1019"/>
              <a:ext cx="11415" cy="0"/>
            </a:xfrm>
            <a:prstGeom prst="line">
              <a:avLst/>
            </a:prstGeom>
            <a:ln>
              <a:solidFill>
                <a:srgbClr val="41445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7350" y="197"/>
              <a:ext cx="2645" cy="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5A789C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管理情况</a:t>
              </a:r>
              <a:r>
                <a:rPr lang="en-US" altLang="zh-CN" b="1" dirty="0">
                  <a:solidFill>
                    <a:srgbClr val="5A789C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endParaRPr lang="en-US" altLang="zh-CN" b="1" dirty="0">
                <a:solidFill>
                  <a:srgbClr val="5A789C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8072" y="284"/>
              <a:ext cx="2688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项目总结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926" y="290"/>
              <a:ext cx="2351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交付概况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224" y="304"/>
              <a:ext cx="2351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过程</a:t>
              </a:r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模型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524" y="1019"/>
              <a:ext cx="2228" cy="120"/>
            </a:xfrm>
            <a:prstGeom prst="rect">
              <a:avLst/>
            </a:prstGeom>
            <a:solidFill>
              <a:srgbClr val="5A7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9070" y="-291675"/>
            <a:ext cx="3071737" cy="1518920"/>
            <a:chOff x="1631" y="-511"/>
            <a:chExt cx="6105" cy="2910"/>
          </a:xfrm>
        </p:grpSpPr>
        <p:pic>
          <p:nvPicPr>
            <p:cNvPr id="24" name="图片 23" descr="20e6aa6e5858e91003c0403e3ef2ec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7" y="-511"/>
              <a:ext cx="5499" cy="2910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23" name="直接连接符 22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1"/>
          <p:cNvSpPr/>
          <p:nvPr/>
        </p:nvSpPr>
        <p:spPr>
          <a:xfrm rot="21188811">
            <a:off x="-151311" y="2853019"/>
            <a:ext cx="12798386" cy="1612664"/>
          </a:xfrm>
          <a:custGeom>
            <a:avLst/>
            <a:gdLst>
              <a:gd name="connsiteX0" fmla="*/ 0 w 10811435"/>
              <a:gd name="connsiteY0" fmla="*/ 462579 h 462579"/>
              <a:gd name="connsiteX1" fmla="*/ 5109882 w 10811435"/>
              <a:gd name="connsiteY1" fmla="*/ 161365 h 462579"/>
              <a:gd name="connsiteX2" fmla="*/ 8477026 w 10811435"/>
              <a:gd name="connsiteY2" fmla="*/ 344245 h 462579"/>
              <a:gd name="connsiteX3" fmla="*/ 10811435 w 10811435"/>
              <a:gd name="connsiteY3" fmla="*/ 0 h 46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11435" h="462579">
                <a:moveTo>
                  <a:pt x="0" y="462579"/>
                </a:moveTo>
                <a:cubicBezTo>
                  <a:pt x="1848522" y="321833"/>
                  <a:pt x="3697044" y="181087"/>
                  <a:pt x="5109882" y="161365"/>
                </a:cubicBezTo>
                <a:cubicBezTo>
                  <a:pt x="6522720" y="141643"/>
                  <a:pt x="7526767" y="371139"/>
                  <a:pt x="8477026" y="344245"/>
                </a:cubicBezTo>
                <a:cubicBezTo>
                  <a:pt x="9427285" y="317351"/>
                  <a:pt x="10119360" y="158675"/>
                  <a:pt x="10811435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0000"/>
                </a:gs>
                <a:gs pos="83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16"/>
          <p:cNvSpPr/>
          <p:nvPr/>
        </p:nvSpPr>
        <p:spPr>
          <a:xfrm rot="21188811">
            <a:off x="-185952" y="2877218"/>
            <a:ext cx="9918676" cy="1612664"/>
          </a:xfrm>
          <a:custGeom>
            <a:avLst/>
            <a:gdLst>
              <a:gd name="connsiteX0" fmla="*/ 0 w 10811435"/>
              <a:gd name="connsiteY0" fmla="*/ 462579 h 462579"/>
              <a:gd name="connsiteX1" fmla="*/ 5109882 w 10811435"/>
              <a:gd name="connsiteY1" fmla="*/ 161365 h 462579"/>
              <a:gd name="connsiteX2" fmla="*/ 8477026 w 10811435"/>
              <a:gd name="connsiteY2" fmla="*/ 344245 h 462579"/>
              <a:gd name="connsiteX3" fmla="*/ 10811435 w 10811435"/>
              <a:gd name="connsiteY3" fmla="*/ 0 h 46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11435" h="462579">
                <a:moveTo>
                  <a:pt x="0" y="462579"/>
                </a:moveTo>
                <a:cubicBezTo>
                  <a:pt x="1848522" y="321833"/>
                  <a:pt x="3697044" y="181087"/>
                  <a:pt x="5109882" y="161365"/>
                </a:cubicBezTo>
                <a:cubicBezTo>
                  <a:pt x="6522720" y="141643"/>
                  <a:pt x="7526767" y="371139"/>
                  <a:pt x="8477026" y="344245"/>
                </a:cubicBezTo>
                <a:cubicBezTo>
                  <a:pt x="9427285" y="317351"/>
                  <a:pt x="10119360" y="158675"/>
                  <a:pt x="10811435" y="0"/>
                </a:cubicBezTo>
              </a:path>
            </a:pathLst>
          </a:cu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8" name="图片 67" descr="黑暗里有星球&#10;&#10;描述已自动生成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4651">
            <a:off x="2490259" y="1288152"/>
            <a:ext cx="7828002" cy="4424540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483714" y="1803835"/>
            <a:ext cx="1471450" cy="328925"/>
          </a:xfrm>
          <a:prstGeom prst="rect">
            <a:avLst/>
          </a:prstGeom>
          <a:gradFill flip="none" rotWithShape="1">
            <a:gsLst>
              <a:gs pos="0">
                <a:srgbClr val="5891C5">
                  <a:shade val="30000"/>
                  <a:satMod val="115000"/>
                </a:srgbClr>
              </a:gs>
              <a:gs pos="50000">
                <a:srgbClr val="5891C5">
                  <a:shade val="67500"/>
                  <a:satMod val="115000"/>
                </a:srgbClr>
              </a:gs>
              <a:gs pos="100000">
                <a:srgbClr val="5891C5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项目启动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16255" y="2209800"/>
            <a:ext cx="295846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ym typeface="+mn-ea"/>
              </a:rPr>
              <a:t>完成项目立项与整体规划，初始化 </a:t>
            </a:r>
            <a:r>
              <a:rPr lang="en-US" altLang="zh-CN" sz="1600" dirty="0" err="1">
                <a:sym typeface="+mn-ea"/>
              </a:rPr>
              <a:t>Github</a:t>
            </a:r>
            <a:r>
              <a:rPr lang="en-US" altLang="zh-CN" sz="1600" dirty="0">
                <a:sym typeface="+mn-ea"/>
              </a:rPr>
              <a:t> </a:t>
            </a:r>
            <a:r>
              <a:rPr lang="zh-CN" altLang="en-US" sz="1600" dirty="0">
                <a:sym typeface="+mn-ea"/>
              </a:rPr>
              <a:t>仓库并配置团队沟通工具；前期准备充分，启动阶段提前完成，为后续阶段预留了时间缓冲。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347400" y="4745767"/>
            <a:ext cx="231988" cy="231988"/>
            <a:chOff x="798724" y="4694342"/>
            <a:chExt cx="151978" cy="151978"/>
          </a:xfrm>
        </p:grpSpPr>
        <p:sp>
          <p:nvSpPr>
            <p:cNvPr id="110" name="椭圆 109"/>
            <p:cNvSpPr/>
            <p:nvPr/>
          </p:nvSpPr>
          <p:spPr>
            <a:xfrm>
              <a:off x="798724" y="4694342"/>
              <a:ext cx="151978" cy="151978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839978" y="4735596"/>
              <a:ext cx="69471" cy="694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4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112" name="直接连接符 111"/>
          <p:cNvCxnSpPr>
            <a:stCxn id="111" idx="0"/>
          </p:cNvCxnSpPr>
          <p:nvPr/>
        </p:nvCxnSpPr>
        <p:spPr>
          <a:xfrm flipV="1">
            <a:off x="463394" y="2038340"/>
            <a:ext cx="0" cy="2770505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51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1519978" y="4952748"/>
            <a:ext cx="1499313" cy="328925"/>
          </a:xfrm>
          <a:prstGeom prst="rect">
            <a:avLst/>
          </a:prstGeom>
          <a:gradFill flip="none" rotWithShape="1">
            <a:gsLst>
              <a:gs pos="0">
                <a:srgbClr val="5891C5">
                  <a:shade val="30000"/>
                  <a:satMod val="115000"/>
                </a:srgbClr>
              </a:gs>
              <a:gs pos="50000">
                <a:srgbClr val="5891C5">
                  <a:shade val="67500"/>
                  <a:satMod val="115000"/>
                </a:srgbClr>
              </a:gs>
              <a:gs pos="100000">
                <a:srgbClr val="5891C5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需求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1499658" y="5306418"/>
            <a:ext cx="3654717" cy="97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ym typeface="+mn-ea"/>
              </a:rPr>
              <a:t>通过需求调研与梳理明确系统功能边界，完成用例设计；编制并评审需求说明书，确保团队对项目目标理解一致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>
            <a:off x="1499659" y="4686240"/>
            <a:ext cx="0" cy="1630045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51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116"/>
          <p:cNvGrpSpPr/>
          <p:nvPr/>
        </p:nvGrpSpPr>
        <p:grpSpPr>
          <a:xfrm>
            <a:off x="1383664" y="4578077"/>
            <a:ext cx="231988" cy="231988"/>
            <a:chOff x="798724" y="4694342"/>
            <a:chExt cx="151978" cy="151978"/>
          </a:xfrm>
        </p:grpSpPr>
        <p:sp>
          <p:nvSpPr>
            <p:cNvPr id="118" name="椭圆 117"/>
            <p:cNvSpPr/>
            <p:nvPr/>
          </p:nvSpPr>
          <p:spPr>
            <a:xfrm>
              <a:off x="798724" y="4694342"/>
              <a:ext cx="151978" cy="151978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839978" y="4735596"/>
              <a:ext cx="69471" cy="694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4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0" name="矩形 119"/>
          <p:cNvSpPr/>
          <p:nvPr/>
        </p:nvSpPr>
        <p:spPr>
          <a:xfrm>
            <a:off x="3961765" y="1571625"/>
            <a:ext cx="2226945" cy="328930"/>
          </a:xfrm>
          <a:prstGeom prst="rect">
            <a:avLst/>
          </a:prstGeom>
          <a:gradFill flip="none" rotWithShape="1">
            <a:gsLst>
              <a:gs pos="0">
                <a:srgbClr val="5891C5">
                  <a:shade val="30000"/>
                  <a:satMod val="115000"/>
                </a:srgbClr>
              </a:gs>
              <a:gs pos="50000">
                <a:srgbClr val="5891C5">
                  <a:shade val="67500"/>
                  <a:satMod val="115000"/>
                </a:srgbClr>
              </a:gs>
              <a:gs pos="100000">
                <a:srgbClr val="5891C5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面向对象分析与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941445" y="1938655"/>
            <a:ext cx="3711575" cy="18580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ym typeface="+mn-ea"/>
              </a:rPr>
              <a:t>对系统核心对象进行抽象，完成 </a:t>
            </a:r>
            <a:r>
              <a:rPr lang="en-US" altLang="zh-CN" sz="1600" dirty="0">
                <a:sym typeface="+mn-ea"/>
              </a:rPr>
              <a:t>UML </a:t>
            </a:r>
            <a:r>
              <a:rPr lang="zh-CN" altLang="en-US" sz="1600" dirty="0">
                <a:sym typeface="+mn-ea"/>
              </a:rPr>
              <a:t>建模与设计文档编制；明确系统架构与类职责，为后续开发提供设计依据。</a:t>
            </a:r>
            <a:endParaRPr lang="en-US" altLang="zh-CN" sz="1600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3825624" y="3737663"/>
            <a:ext cx="231988" cy="231988"/>
            <a:chOff x="798724" y="4694342"/>
            <a:chExt cx="151978" cy="151978"/>
          </a:xfrm>
        </p:grpSpPr>
        <p:sp>
          <p:nvSpPr>
            <p:cNvPr id="124" name="椭圆 123"/>
            <p:cNvSpPr/>
            <p:nvPr/>
          </p:nvSpPr>
          <p:spPr>
            <a:xfrm>
              <a:off x="798724" y="4694342"/>
              <a:ext cx="151978" cy="151978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839978" y="4735596"/>
              <a:ext cx="69471" cy="694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4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126" name="直接连接符 125"/>
          <p:cNvCxnSpPr/>
          <p:nvPr/>
        </p:nvCxnSpPr>
        <p:spPr>
          <a:xfrm flipV="1">
            <a:off x="3941618" y="1667612"/>
            <a:ext cx="0" cy="2212504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51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5639719" y="4029249"/>
            <a:ext cx="1043478" cy="328925"/>
          </a:xfrm>
          <a:prstGeom prst="rect">
            <a:avLst/>
          </a:prstGeom>
          <a:gradFill flip="none" rotWithShape="1">
            <a:gsLst>
              <a:gs pos="0">
                <a:srgbClr val="5891C5">
                  <a:shade val="30000"/>
                  <a:satMod val="115000"/>
                </a:srgbClr>
              </a:gs>
              <a:gs pos="50000">
                <a:srgbClr val="5891C5">
                  <a:shade val="67500"/>
                  <a:satMod val="115000"/>
                </a:srgbClr>
              </a:gs>
              <a:gs pos="100000">
                <a:srgbClr val="5891C5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开发实现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619115" y="4406265"/>
            <a:ext cx="330517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ym typeface="+mn-ea"/>
              </a:rPr>
              <a:t>依据设计文档完成核心功能开发与模块集成。；采用规范的代码管理方式，保证开发过程稳定有序。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30" name="直接连接符 129"/>
          <p:cNvCxnSpPr/>
          <p:nvPr/>
        </p:nvCxnSpPr>
        <p:spPr>
          <a:xfrm>
            <a:off x="5619400" y="3543691"/>
            <a:ext cx="0" cy="1962759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51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组合 130"/>
          <p:cNvGrpSpPr/>
          <p:nvPr/>
        </p:nvGrpSpPr>
        <p:grpSpPr>
          <a:xfrm>
            <a:off x="5503405" y="3435528"/>
            <a:ext cx="231988" cy="231988"/>
            <a:chOff x="798724" y="4694342"/>
            <a:chExt cx="151978" cy="151978"/>
          </a:xfrm>
        </p:grpSpPr>
        <p:sp>
          <p:nvSpPr>
            <p:cNvPr id="132" name="椭圆 131"/>
            <p:cNvSpPr/>
            <p:nvPr/>
          </p:nvSpPr>
          <p:spPr>
            <a:xfrm>
              <a:off x="798724" y="4694342"/>
              <a:ext cx="151978" cy="151978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839978" y="4735596"/>
              <a:ext cx="69471" cy="694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4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34" name="矩形 133"/>
          <p:cNvSpPr/>
          <p:nvPr/>
        </p:nvSpPr>
        <p:spPr>
          <a:xfrm>
            <a:off x="8069889" y="1115734"/>
            <a:ext cx="1290467" cy="328925"/>
          </a:xfrm>
          <a:prstGeom prst="rect">
            <a:avLst/>
          </a:prstGeom>
          <a:gradFill flip="none" rotWithShape="1">
            <a:gsLst>
              <a:gs pos="0">
                <a:srgbClr val="5891C5">
                  <a:shade val="30000"/>
                  <a:satMod val="115000"/>
                </a:srgbClr>
              </a:gs>
              <a:gs pos="50000">
                <a:srgbClr val="5891C5">
                  <a:shade val="67500"/>
                  <a:satMod val="115000"/>
                </a:srgbClr>
              </a:gs>
              <a:gs pos="100000">
                <a:srgbClr val="5891C5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测试与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优化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8049260" y="1504315"/>
            <a:ext cx="3146425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ym typeface="+mn-ea"/>
              </a:rPr>
              <a:t>设计测试用例并开展功能与性能测试，及时修复缺陷；同步完善用户手册和相关文档，提高系统整体质量。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7933577" y="3314781"/>
            <a:ext cx="231988" cy="231988"/>
            <a:chOff x="798724" y="4694342"/>
            <a:chExt cx="151978" cy="151978"/>
          </a:xfrm>
        </p:grpSpPr>
        <p:sp>
          <p:nvSpPr>
            <p:cNvPr id="138" name="椭圆 137"/>
            <p:cNvSpPr/>
            <p:nvPr/>
          </p:nvSpPr>
          <p:spPr>
            <a:xfrm>
              <a:off x="798724" y="4694342"/>
              <a:ext cx="151978" cy="151978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839978" y="4735596"/>
              <a:ext cx="69471" cy="694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4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140" name="直接连接符 139"/>
          <p:cNvCxnSpPr/>
          <p:nvPr/>
        </p:nvCxnSpPr>
        <p:spPr>
          <a:xfrm flipV="1">
            <a:off x="8049571" y="1211645"/>
            <a:ext cx="0" cy="1746596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51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/>
          <p:cNvSpPr/>
          <p:nvPr/>
        </p:nvSpPr>
        <p:spPr>
          <a:xfrm>
            <a:off x="8986169" y="4139739"/>
            <a:ext cx="1043478" cy="328925"/>
          </a:xfrm>
          <a:prstGeom prst="rect">
            <a:avLst/>
          </a:prstGeom>
          <a:gradFill flip="none" rotWithShape="1">
            <a:gsLst>
              <a:gs pos="0">
                <a:srgbClr val="5891C5">
                  <a:shade val="30000"/>
                  <a:satMod val="115000"/>
                </a:srgbClr>
              </a:gs>
              <a:gs pos="50000">
                <a:srgbClr val="5891C5">
                  <a:shade val="67500"/>
                  <a:satMod val="115000"/>
                </a:srgbClr>
              </a:gs>
              <a:gs pos="100000">
                <a:srgbClr val="5891C5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收尾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8965565" y="4533265"/>
            <a:ext cx="322262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ym typeface="+mn-ea"/>
              </a:rPr>
              <a:t>完成文档终版修订与版本发布，整理并归档项目成果；项目按计划顺利交付。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44" name="直接连接符 143"/>
          <p:cNvCxnSpPr/>
          <p:nvPr/>
        </p:nvCxnSpPr>
        <p:spPr>
          <a:xfrm>
            <a:off x="8965850" y="3654181"/>
            <a:ext cx="0" cy="1962759"/>
          </a:xfrm>
          <a:prstGeom prst="line">
            <a:avLst/>
          </a:prstGeom>
          <a:ln w="9525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51000">
                  <a:schemeClr val="accent2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组合 144"/>
          <p:cNvGrpSpPr/>
          <p:nvPr/>
        </p:nvGrpSpPr>
        <p:grpSpPr>
          <a:xfrm>
            <a:off x="8849855" y="3546018"/>
            <a:ext cx="231988" cy="231988"/>
            <a:chOff x="798724" y="4694342"/>
            <a:chExt cx="151978" cy="151978"/>
          </a:xfrm>
        </p:grpSpPr>
        <p:sp>
          <p:nvSpPr>
            <p:cNvPr id="146" name="椭圆 145"/>
            <p:cNvSpPr/>
            <p:nvPr/>
          </p:nvSpPr>
          <p:spPr>
            <a:xfrm>
              <a:off x="798724" y="4694342"/>
              <a:ext cx="151978" cy="151978"/>
            </a:xfrm>
            <a:prstGeom prst="ellipse">
              <a:avLst/>
            </a:prstGeom>
            <a:gradFill flip="none" rotWithShape="1">
              <a:gsLst>
                <a:gs pos="32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839978" y="4735596"/>
              <a:ext cx="69471" cy="694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4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30000"/>
                    </a14:imgEffect>
                    <a14:imgEffect>
                      <a14:colorTemperature colorTemp="3700"/>
                    </a14:imgEffect>
                    <a14:imgEffect>
                      <a14:saturation sat="50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51"/>
          <a:stretch>
            <a:fillRect/>
          </a:stretch>
        </p:blipFill>
        <p:spPr>
          <a:xfrm>
            <a:off x="-7110" y="0"/>
            <a:ext cx="12191999" cy="6858000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 rot="10800000">
            <a:off x="0" y="0"/>
            <a:ext cx="12191998" cy="6858000"/>
          </a:xfrm>
          <a:prstGeom prst="rect">
            <a:avLst/>
          </a:prstGeom>
          <a:gradFill>
            <a:gsLst>
              <a:gs pos="0">
                <a:schemeClr val="accent5">
                  <a:lumMod val="5000"/>
                  <a:lumOff val="95000"/>
                  <a:alpha val="0"/>
                </a:schemeClr>
              </a:gs>
              <a:gs pos="65000">
                <a:schemeClr val="bg1">
                  <a:alpha val="81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9303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9138" y="4366260"/>
            <a:ext cx="6173724" cy="73863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60314" y="5127832"/>
            <a:ext cx="7697145" cy="2246769"/>
          </a:xfrm>
          <a:prstGeom prst="rect">
            <a:avLst/>
          </a:prstGeom>
          <a:noFill/>
          <a:effectLst>
            <a:glow>
              <a:schemeClr val="accent1">
                <a:alpha val="49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0" dirty="0">
                <a:ln w="0">
                  <a:solidFill>
                    <a:srgbClr val="466797"/>
                  </a:solidFill>
                </a:ln>
                <a:noFill/>
                <a:effectLst>
                  <a:glow rad="63500">
                    <a:schemeClr val="bg1">
                      <a:alpha val="5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H U S T</a:t>
            </a:r>
            <a:endParaRPr lang="zh-CN" altLang="en-US" sz="14000" dirty="0">
              <a:ln w="0">
                <a:solidFill>
                  <a:srgbClr val="466797"/>
                </a:solidFill>
              </a:ln>
              <a:noFill/>
              <a:effectLst>
                <a:glow rad="63500">
                  <a:schemeClr val="bg1">
                    <a:alpha val="5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50000"/>
          <a:stretch>
            <a:fillRect/>
          </a:stretch>
        </p:blipFill>
        <p:spPr>
          <a:xfrm>
            <a:off x="0" y="6303011"/>
            <a:ext cx="12192000" cy="55498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8420" y="-458470"/>
            <a:ext cx="3908425" cy="1847850"/>
            <a:chOff x="1631" y="-496"/>
            <a:chExt cx="6155" cy="2910"/>
          </a:xfrm>
        </p:grpSpPr>
        <p:grpSp>
          <p:nvGrpSpPr>
            <p:cNvPr id="5" name="组合 4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18" name="直接连接符 17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图片 18" descr="20e6aa6e5858e91003c0403e3ef2ec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sp>
        <p:nvSpPr>
          <p:cNvPr id="21" name="Object 307"/>
          <p:cNvSpPr txBox="1"/>
          <p:nvPr/>
        </p:nvSpPr>
        <p:spPr>
          <a:xfrm>
            <a:off x="4613910" y="2462530"/>
            <a:ext cx="7464425" cy="135445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defTabSz="457200"/>
            <a:r>
              <a:rPr lang="zh-CN" altLang="en-US" sz="7200" dirty="0">
                <a:solidFill>
                  <a:srgbClr val="466797"/>
                </a:solidFill>
                <a:latin typeface="OPPOSans-B"/>
                <a:ea typeface="OPPOSans-B"/>
              </a:rPr>
              <a:t>过程</a:t>
            </a:r>
            <a:r>
              <a:rPr lang="zh-CN" altLang="en-US" sz="7200" dirty="0">
                <a:solidFill>
                  <a:srgbClr val="466797"/>
                </a:solidFill>
                <a:latin typeface="OPPOSans-B"/>
                <a:ea typeface="OPPOSans-B"/>
              </a:rPr>
              <a:t>模型</a:t>
            </a:r>
            <a:endParaRPr lang="zh-CN" altLang="en-US" sz="7200" dirty="0">
              <a:solidFill>
                <a:srgbClr val="466797"/>
              </a:solidFill>
              <a:latin typeface="OPPOSans-B"/>
              <a:ea typeface="OPPOSans-B"/>
            </a:endParaRPr>
          </a:p>
        </p:txBody>
      </p:sp>
      <p:pic>
        <p:nvPicPr>
          <p:cNvPr id="22" name="image 30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42352" y="2013140"/>
            <a:ext cx="1496949" cy="2206879"/>
          </a:xfrm>
          <a:prstGeom prst="rect">
            <a:avLst/>
          </a:prstGeom>
        </p:spPr>
      </p:pic>
      <p:pic>
        <p:nvPicPr>
          <p:cNvPr id="23" name="image 301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16393" y="2013140"/>
            <a:ext cx="1496949" cy="2206879"/>
          </a:xfrm>
          <a:prstGeom prst="rect">
            <a:avLst/>
          </a:prstGeom>
        </p:spPr>
      </p:pic>
      <p:pic>
        <p:nvPicPr>
          <p:cNvPr id="24" name="image 301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90434" y="2013140"/>
            <a:ext cx="1496949" cy="2206879"/>
          </a:xfrm>
          <a:prstGeom prst="rect">
            <a:avLst/>
          </a:prstGeom>
        </p:spPr>
      </p:pic>
      <p:pic>
        <p:nvPicPr>
          <p:cNvPr id="25" name="image 301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049905" y="1901698"/>
            <a:ext cx="2004314" cy="2366899"/>
          </a:xfrm>
          <a:prstGeom prst="rect">
            <a:avLst/>
          </a:prstGeom>
        </p:spPr>
      </p:pic>
      <p:sp>
        <p:nvSpPr>
          <p:cNvPr id="26" name="Object 3013"/>
          <p:cNvSpPr txBox="1"/>
          <p:nvPr/>
        </p:nvSpPr>
        <p:spPr>
          <a:xfrm>
            <a:off x="3261424" y="1472152"/>
            <a:ext cx="1987550" cy="29972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457200"/>
            <a:r>
              <a:rPr lang="en-US" altLang="zh-CN" sz="20000" b="1" dirty="0">
                <a:solidFill>
                  <a:srgbClr val="466797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endParaRPr lang="zh-CN" altLang="en-US" sz="900" dirty="0">
              <a:solidFill>
                <a:srgbClr val="466797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10800000" flipH="1">
            <a:off x="1" y="-2"/>
            <a:ext cx="3276600" cy="2086709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5160201" y="2379785"/>
            <a:ext cx="7031799" cy="4478215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2" name="矩形 3"/>
          <p:cNvSpPr/>
          <p:nvPr/>
        </p:nvSpPr>
        <p:spPr>
          <a:xfrm rot="10800000">
            <a:off x="179118" y="192145"/>
            <a:ext cx="11833759" cy="6434286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矩形: 圆角 21"/>
          <p:cNvSpPr/>
          <p:nvPr/>
        </p:nvSpPr>
        <p:spPr>
          <a:xfrm>
            <a:off x="620103" y="4480560"/>
            <a:ext cx="11077502" cy="1572438"/>
          </a:xfrm>
          <a:prstGeom prst="roundRect">
            <a:avLst>
              <a:gd name="adj" fmla="val 6850"/>
            </a:avLst>
          </a:prstGeom>
          <a:solidFill>
            <a:schemeClr val="bg1"/>
          </a:solidFill>
          <a:ln>
            <a:noFill/>
          </a:ln>
          <a:effectLst>
            <a:outerShdw blurRad="762000" sx="101000" sy="101000" algn="ctr" rotWithShape="0">
              <a:schemeClr val="accent5">
                <a:lumMod val="40000"/>
                <a:lumOff val="6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文本框 9"/>
          <p:cNvSpPr txBox="1"/>
          <p:nvPr/>
        </p:nvSpPr>
        <p:spPr>
          <a:xfrm>
            <a:off x="864581" y="4707077"/>
            <a:ext cx="107073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本次项目采用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瀑布模型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软件开发。瀑布模型是一种线性顺序模型，每个阶段依次进行，前一个阶段完成后才能进入下一个阶段。优点是易于理解和管理，适用于需求明确的项目；缺点是难以应对需求变化，后期发现问题的成本较高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1" name="直接箭头连接符 16"/>
          <p:cNvCxnSpPr/>
          <p:nvPr/>
        </p:nvCxnSpPr>
        <p:spPr>
          <a:xfrm>
            <a:off x="179118" y="2871839"/>
            <a:ext cx="11636830" cy="0"/>
          </a:xfrm>
          <a:prstGeom prst="straightConnector1">
            <a:avLst/>
          </a:prstGeom>
          <a:ln w="38100">
            <a:solidFill>
              <a:srgbClr val="5A78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23"/>
          <p:cNvGrpSpPr/>
          <p:nvPr/>
        </p:nvGrpSpPr>
        <p:grpSpPr>
          <a:xfrm>
            <a:off x="1491751" y="2660369"/>
            <a:ext cx="398590" cy="968421"/>
            <a:chOff x="1237751" y="3715467"/>
            <a:chExt cx="398590" cy="968421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73" name="组合 24"/>
            <p:cNvGrpSpPr/>
            <p:nvPr/>
          </p:nvGrpSpPr>
          <p:grpSpPr>
            <a:xfrm>
              <a:off x="1237751" y="3715467"/>
              <a:ext cx="398590" cy="398590"/>
              <a:chOff x="1237751" y="3715467"/>
              <a:chExt cx="398590" cy="398590"/>
            </a:xfrm>
            <a:grpFill/>
          </p:grpSpPr>
          <p:sp>
            <p:nvSpPr>
              <p:cNvPr id="75" name="椭圆 26"/>
              <p:cNvSpPr/>
              <p:nvPr/>
            </p:nvSpPr>
            <p:spPr>
              <a:xfrm>
                <a:off x="1237751" y="3715467"/>
                <a:ext cx="398590" cy="398590"/>
              </a:xfrm>
              <a:prstGeom prst="ellipse">
                <a:avLst/>
              </a:prstGeom>
              <a:grp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椭圆 27"/>
              <p:cNvSpPr/>
              <p:nvPr/>
            </p:nvSpPr>
            <p:spPr>
              <a:xfrm>
                <a:off x="1335971" y="3813687"/>
                <a:ext cx="202150" cy="202150"/>
              </a:xfrm>
              <a:prstGeom prst="ellipse">
                <a:avLst/>
              </a:prstGeom>
              <a:grpFill/>
              <a:ln w="984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74" name="直接连接符 25"/>
            <p:cNvCxnSpPr/>
            <p:nvPr/>
          </p:nvCxnSpPr>
          <p:spPr>
            <a:xfrm>
              <a:off x="1437046" y="4214648"/>
              <a:ext cx="0" cy="469240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28"/>
          <p:cNvGrpSpPr/>
          <p:nvPr/>
        </p:nvGrpSpPr>
        <p:grpSpPr>
          <a:xfrm>
            <a:off x="4937447" y="2660369"/>
            <a:ext cx="398590" cy="968421"/>
            <a:chOff x="4683447" y="3715467"/>
            <a:chExt cx="398590" cy="968421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78" name="组合 29"/>
            <p:cNvGrpSpPr/>
            <p:nvPr/>
          </p:nvGrpSpPr>
          <p:grpSpPr>
            <a:xfrm>
              <a:off x="4683447" y="3715467"/>
              <a:ext cx="398590" cy="398590"/>
              <a:chOff x="4683447" y="3715467"/>
              <a:chExt cx="398590" cy="398590"/>
            </a:xfrm>
            <a:grpFill/>
          </p:grpSpPr>
          <p:sp>
            <p:nvSpPr>
              <p:cNvPr id="80" name="椭圆 31"/>
              <p:cNvSpPr/>
              <p:nvPr/>
            </p:nvSpPr>
            <p:spPr>
              <a:xfrm>
                <a:off x="4683447" y="3715467"/>
                <a:ext cx="398590" cy="398590"/>
              </a:xfrm>
              <a:prstGeom prst="ellipse">
                <a:avLst/>
              </a:prstGeom>
              <a:grp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椭圆 32"/>
              <p:cNvSpPr/>
              <p:nvPr/>
            </p:nvSpPr>
            <p:spPr>
              <a:xfrm>
                <a:off x="4781667" y="3813687"/>
                <a:ext cx="202150" cy="202150"/>
              </a:xfrm>
              <a:prstGeom prst="ellipse">
                <a:avLst/>
              </a:prstGeom>
              <a:grpFill/>
              <a:ln w="984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79" name="直接连接符 30"/>
            <p:cNvCxnSpPr/>
            <p:nvPr/>
          </p:nvCxnSpPr>
          <p:spPr>
            <a:xfrm>
              <a:off x="4882742" y="4214648"/>
              <a:ext cx="0" cy="469240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33"/>
          <p:cNvGrpSpPr/>
          <p:nvPr/>
        </p:nvGrpSpPr>
        <p:grpSpPr>
          <a:xfrm>
            <a:off x="8488624" y="2660369"/>
            <a:ext cx="398590" cy="968421"/>
            <a:chOff x="8234624" y="3715467"/>
            <a:chExt cx="398590" cy="968421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83" name="组合 34"/>
            <p:cNvGrpSpPr/>
            <p:nvPr/>
          </p:nvGrpSpPr>
          <p:grpSpPr>
            <a:xfrm>
              <a:off x="8234624" y="3715467"/>
              <a:ext cx="398590" cy="398590"/>
              <a:chOff x="8129143" y="3715467"/>
              <a:chExt cx="398590" cy="398590"/>
            </a:xfrm>
            <a:grpFill/>
          </p:grpSpPr>
          <p:sp>
            <p:nvSpPr>
              <p:cNvPr id="85" name="椭圆 36"/>
              <p:cNvSpPr/>
              <p:nvPr/>
            </p:nvSpPr>
            <p:spPr>
              <a:xfrm>
                <a:off x="8129143" y="3715467"/>
                <a:ext cx="398590" cy="398590"/>
              </a:xfrm>
              <a:prstGeom prst="ellipse">
                <a:avLst/>
              </a:prstGeom>
              <a:grp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椭圆 37"/>
              <p:cNvSpPr/>
              <p:nvPr/>
            </p:nvSpPr>
            <p:spPr>
              <a:xfrm>
                <a:off x="8227363" y="3813687"/>
                <a:ext cx="202150" cy="202150"/>
              </a:xfrm>
              <a:prstGeom prst="ellipse">
                <a:avLst/>
              </a:prstGeom>
              <a:grpFill/>
              <a:ln w="984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84" name="直接连接符 35"/>
            <p:cNvCxnSpPr/>
            <p:nvPr/>
          </p:nvCxnSpPr>
          <p:spPr>
            <a:xfrm>
              <a:off x="8429512" y="4214648"/>
              <a:ext cx="0" cy="469240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38"/>
          <p:cNvGrpSpPr/>
          <p:nvPr/>
        </p:nvGrpSpPr>
        <p:grpSpPr>
          <a:xfrm>
            <a:off x="3214599" y="2081641"/>
            <a:ext cx="398590" cy="977318"/>
            <a:chOff x="2960599" y="3136739"/>
            <a:chExt cx="398590" cy="977318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88" name="组合 39"/>
            <p:cNvGrpSpPr/>
            <p:nvPr/>
          </p:nvGrpSpPr>
          <p:grpSpPr>
            <a:xfrm>
              <a:off x="2960599" y="3715467"/>
              <a:ext cx="398590" cy="398590"/>
              <a:chOff x="2960599" y="3715467"/>
              <a:chExt cx="398590" cy="398590"/>
            </a:xfrm>
            <a:grpFill/>
          </p:grpSpPr>
          <p:sp>
            <p:nvSpPr>
              <p:cNvPr id="90" name="椭圆 41"/>
              <p:cNvSpPr/>
              <p:nvPr/>
            </p:nvSpPr>
            <p:spPr>
              <a:xfrm rot="10800000" flipV="1">
                <a:off x="2960599" y="3715467"/>
                <a:ext cx="398590" cy="398590"/>
              </a:xfrm>
              <a:prstGeom prst="ellipse">
                <a:avLst/>
              </a:prstGeom>
              <a:grp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1" name="椭圆 42"/>
              <p:cNvSpPr/>
              <p:nvPr/>
            </p:nvSpPr>
            <p:spPr>
              <a:xfrm rot="10800000" flipV="1">
                <a:off x="3058819" y="3813687"/>
                <a:ext cx="202150" cy="202150"/>
              </a:xfrm>
              <a:prstGeom prst="ellipse">
                <a:avLst/>
              </a:prstGeom>
              <a:grpFill/>
              <a:ln w="984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89" name="直接连接符 40"/>
            <p:cNvCxnSpPr/>
            <p:nvPr/>
          </p:nvCxnSpPr>
          <p:spPr>
            <a:xfrm rot="10800000" flipV="1">
              <a:off x="3159894" y="3136739"/>
              <a:ext cx="0" cy="471614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43"/>
          <p:cNvGrpSpPr/>
          <p:nvPr/>
        </p:nvGrpSpPr>
        <p:grpSpPr>
          <a:xfrm>
            <a:off x="6660295" y="2081641"/>
            <a:ext cx="398590" cy="977318"/>
            <a:chOff x="6406295" y="3136739"/>
            <a:chExt cx="398590" cy="977318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93" name="组合 44"/>
            <p:cNvGrpSpPr/>
            <p:nvPr/>
          </p:nvGrpSpPr>
          <p:grpSpPr>
            <a:xfrm>
              <a:off x="6406295" y="3715467"/>
              <a:ext cx="398590" cy="398590"/>
              <a:chOff x="6406295" y="3715467"/>
              <a:chExt cx="398590" cy="398590"/>
            </a:xfrm>
            <a:grpFill/>
          </p:grpSpPr>
          <p:sp>
            <p:nvSpPr>
              <p:cNvPr id="95" name="椭圆 46"/>
              <p:cNvSpPr/>
              <p:nvPr/>
            </p:nvSpPr>
            <p:spPr>
              <a:xfrm rot="10800000" flipV="1">
                <a:off x="6406295" y="3715467"/>
                <a:ext cx="398590" cy="398590"/>
              </a:xfrm>
              <a:prstGeom prst="ellipse">
                <a:avLst/>
              </a:prstGeom>
              <a:grp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6" name="椭圆 47"/>
              <p:cNvSpPr/>
              <p:nvPr/>
            </p:nvSpPr>
            <p:spPr>
              <a:xfrm rot="10800000" flipV="1">
                <a:off x="6504515" y="3813687"/>
                <a:ext cx="202150" cy="202150"/>
              </a:xfrm>
              <a:prstGeom prst="ellipse">
                <a:avLst/>
              </a:prstGeom>
              <a:grpFill/>
              <a:ln w="984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94" name="直接连接符 45"/>
            <p:cNvCxnSpPr/>
            <p:nvPr/>
          </p:nvCxnSpPr>
          <p:spPr>
            <a:xfrm rot="10800000" flipV="1">
              <a:off x="6605590" y="3136739"/>
              <a:ext cx="0" cy="471614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48"/>
          <p:cNvGrpSpPr/>
          <p:nvPr/>
        </p:nvGrpSpPr>
        <p:grpSpPr>
          <a:xfrm>
            <a:off x="10105993" y="2081641"/>
            <a:ext cx="398590" cy="977318"/>
            <a:chOff x="9851993" y="3136739"/>
            <a:chExt cx="398590" cy="977318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98" name="直接连接符 49"/>
            <p:cNvCxnSpPr/>
            <p:nvPr/>
          </p:nvCxnSpPr>
          <p:spPr>
            <a:xfrm rot="10800000" flipV="1">
              <a:off x="10051288" y="3136739"/>
              <a:ext cx="0" cy="471614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组合 50"/>
            <p:cNvGrpSpPr/>
            <p:nvPr/>
          </p:nvGrpSpPr>
          <p:grpSpPr>
            <a:xfrm>
              <a:off x="9851993" y="3715467"/>
              <a:ext cx="398590" cy="398590"/>
              <a:chOff x="9851993" y="3715467"/>
              <a:chExt cx="398590" cy="398590"/>
            </a:xfrm>
            <a:grpFill/>
          </p:grpSpPr>
          <p:sp>
            <p:nvSpPr>
              <p:cNvPr id="100" name="椭圆 51"/>
              <p:cNvSpPr/>
              <p:nvPr/>
            </p:nvSpPr>
            <p:spPr>
              <a:xfrm rot="10800000" flipV="1">
                <a:off x="9851993" y="3715467"/>
                <a:ext cx="398590" cy="398590"/>
              </a:xfrm>
              <a:prstGeom prst="ellipse">
                <a:avLst/>
              </a:prstGeom>
              <a:grp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椭圆 52"/>
              <p:cNvSpPr/>
              <p:nvPr/>
            </p:nvSpPr>
            <p:spPr>
              <a:xfrm rot="10800000" flipV="1">
                <a:off x="9950213" y="3813687"/>
                <a:ext cx="202150" cy="202150"/>
              </a:xfrm>
              <a:prstGeom prst="ellipse">
                <a:avLst/>
              </a:prstGeom>
              <a:grpFill/>
              <a:ln w="984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02" name="文本框 53"/>
          <p:cNvSpPr txBox="1"/>
          <p:nvPr/>
        </p:nvSpPr>
        <p:spPr>
          <a:xfrm>
            <a:off x="857352" y="3760610"/>
            <a:ext cx="166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2025.</a:t>
            </a:r>
            <a:r>
              <a:rPr lang="en-US" altLang="zh-CN" b="1" kern="0" dirty="0">
                <a:solidFill>
                  <a:srgbClr val="5A78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12.03</a:t>
            </a:r>
            <a:endParaRPr lang="en-US" altLang="zh-CN" b="1" kern="0" dirty="0">
              <a:solidFill>
                <a:srgbClr val="5A789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项目启动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zh-CN" altLang="en-US" b="1" dirty="0">
              <a:solidFill>
                <a:srgbClr val="5A78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54"/>
          <p:cNvSpPr txBox="1"/>
          <p:nvPr/>
        </p:nvSpPr>
        <p:spPr>
          <a:xfrm>
            <a:off x="2688208" y="1433932"/>
            <a:ext cx="1451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需求分析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5A789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2025.12.11 </a:t>
            </a:r>
            <a:endParaRPr lang="zh-CN" altLang="en-US" b="1" dirty="0">
              <a:solidFill>
                <a:srgbClr val="5A78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55"/>
          <p:cNvSpPr txBox="1"/>
          <p:nvPr/>
        </p:nvSpPr>
        <p:spPr>
          <a:xfrm>
            <a:off x="3865754" y="3760610"/>
            <a:ext cx="2588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2025.12.18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5A789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b="1" kern="0" dirty="0">
                <a:solidFill>
                  <a:srgbClr val="5A78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面向对象分析与设计</a:t>
            </a:r>
            <a:endParaRPr lang="zh-CN" altLang="en-US" b="1" dirty="0">
              <a:solidFill>
                <a:srgbClr val="5A78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56"/>
          <p:cNvSpPr txBox="1"/>
          <p:nvPr/>
        </p:nvSpPr>
        <p:spPr>
          <a:xfrm>
            <a:off x="6126743" y="1440377"/>
            <a:ext cx="1458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开发实现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5A789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2025.12.25 </a:t>
            </a:r>
            <a:endParaRPr lang="zh-CN" altLang="en-US" b="1" dirty="0">
              <a:solidFill>
                <a:srgbClr val="5A78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57"/>
          <p:cNvSpPr txBox="1"/>
          <p:nvPr/>
        </p:nvSpPr>
        <p:spPr>
          <a:xfrm>
            <a:off x="7885324" y="3760610"/>
            <a:ext cx="1596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2026.01.06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5A789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b="1" kern="0" dirty="0">
                <a:solidFill>
                  <a:srgbClr val="5A789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测试优化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zh-CN" altLang="en-US" b="1" dirty="0">
              <a:solidFill>
                <a:srgbClr val="5A78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58"/>
          <p:cNvSpPr txBox="1"/>
          <p:nvPr/>
        </p:nvSpPr>
        <p:spPr>
          <a:xfrm>
            <a:off x="9534997" y="1433932"/>
            <a:ext cx="1526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项目收尾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5A789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5A78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2026.01.08</a:t>
            </a:r>
            <a:endParaRPr lang="zh-CN" altLang="en-US" b="1" dirty="0">
              <a:solidFill>
                <a:srgbClr val="5A789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140291" y="262401"/>
            <a:ext cx="7999099" cy="401955"/>
            <a:chOff x="7462" y="266"/>
            <a:chExt cx="13298" cy="873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7537" y="1019"/>
              <a:ext cx="13106" cy="8"/>
            </a:xfrm>
            <a:prstGeom prst="line">
              <a:avLst/>
            </a:prstGeom>
            <a:ln>
              <a:solidFill>
                <a:srgbClr val="41445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7462" y="278"/>
              <a:ext cx="2351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管理情况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409" y="284"/>
              <a:ext cx="2351" cy="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项目总结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926" y="290"/>
              <a:ext cx="2351" cy="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交付概况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224" y="266"/>
              <a:ext cx="2351" cy="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solidFill>
                    <a:srgbClr val="5A789C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过程模型</a:t>
              </a:r>
              <a:endParaRPr lang="zh-CN" altLang="en-US" b="1" dirty="0">
                <a:solidFill>
                  <a:srgbClr val="5A789C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289" y="1019"/>
              <a:ext cx="2228" cy="120"/>
            </a:xfrm>
            <a:prstGeom prst="rect">
              <a:avLst/>
            </a:prstGeom>
            <a:solidFill>
              <a:srgbClr val="5A7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20345" y="-283845"/>
            <a:ext cx="3096895" cy="1518920"/>
            <a:chOff x="1631" y="-496"/>
            <a:chExt cx="6155" cy="2910"/>
          </a:xfrm>
        </p:grpSpPr>
        <p:grpSp>
          <p:nvGrpSpPr>
            <p:cNvPr id="21" name="组合 20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19" name="直接连接符 18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图片 24" descr="20e6aa6e5858e91003c0403e3ef2e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10800000" flipH="1">
            <a:off x="1" y="-2"/>
            <a:ext cx="3276600" cy="2086709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5" name="直角三角形 4"/>
          <p:cNvSpPr/>
          <p:nvPr>
            <p:custDataLst>
              <p:tags r:id="rId1"/>
            </p:custDataLst>
          </p:nvPr>
        </p:nvSpPr>
        <p:spPr>
          <a:xfrm flipH="1">
            <a:off x="5160201" y="2379785"/>
            <a:ext cx="7031799" cy="4478215"/>
          </a:xfrm>
          <a:prstGeom prst="rtTriangle">
            <a:avLst/>
          </a:prstGeom>
          <a:solidFill>
            <a:srgbClr val="5A7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highlight>
                <a:srgbClr val="5A789C"/>
              </a:highlight>
            </a:endParaRPr>
          </a:p>
        </p:txBody>
      </p:sp>
      <p:sp>
        <p:nvSpPr>
          <p:cNvPr id="10" name="矩形 3"/>
          <p:cNvSpPr/>
          <p:nvPr/>
        </p:nvSpPr>
        <p:spPr>
          <a:xfrm rot="10800000">
            <a:off x="179118" y="192145"/>
            <a:ext cx="11833759" cy="6434286"/>
          </a:xfrm>
          <a:prstGeom prst="rect">
            <a:avLst/>
          </a:prstGeom>
          <a:solidFill>
            <a:srgbClr val="F0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F3F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5" name="图片 24"/>
          <p:cNvPicPr/>
          <p:nvPr>
            <p:custDataLst>
              <p:tags r:id="rId2"/>
            </p:custDataLst>
          </p:nvPr>
        </p:nvPicPr>
        <p:blipFill>
          <a:blip r:embed="rId3"/>
          <a:srcRect l="4410" r="26201"/>
          <a:stretch>
            <a:fillRect/>
          </a:stretch>
        </p:blipFill>
        <p:spPr>
          <a:xfrm>
            <a:off x="4564106" y="2109803"/>
            <a:ext cx="3052512" cy="3017521"/>
          </a:xfrm>
          <a:prstGeom prst="ellipse">
            <a:avLst/>
          </a:prstGeom>
        </p:spPr>
      </p:pic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1222374" y="1775373"/>
            <a:ext cx="9747251" cy="3661357"/>
            <a:chOff x="1222375" y="1700717"/>
            <a:chExt cx="9747251" cy="3661357"/>
          </a:xfrm>
        </p:grpSpPr>
        <p:cxnSp>
          <p:nvCxnSpPr>
            <p:cNvPr id="3" name="Straight Connector 37"/>
            <p:cNvCxnSpPr>
              <a:endCxn id="9" idx="2"/>
            </p:cNvCxnSpPr>
            <p:nvPr>
              <p:custDataLst>
                <p:tags r:id="rId5"/>
              </p:custDataLst>
            </p:nvPr>
          </p:nvCxnSpPr>
          <p:spPr>
            <a:xfrm flipH="1">
              <a:off x="7916780" y="3541294"/>
              <a:ext cx="3052846" cy="1"/>
            </a:xfrm>
            <a:prstGeom prst="line">
              <a:avLst/>
            </a:prstGeom>
            <a:gradFill>
              <a:gsLst>
                <a:gs pos="0">
                  <a:srgbClr val="EC2B8C"/>
                </a:gs>
                <a:gs pos="100000">
                  <a:srgbClr val="892293"/>
                </a:gs>
              </a:gsLst>
              <a:lin ang="5400000" scaled="1"/>
            </a:gradFill>
            <a:ln w="12700" cap="flat" cmpd="sng" algn="ctr">
              <a:solidFill>
                <a:srgbClr val="4C5E82"/>
              </a:solidFill>
              <a:prstDash val="sysDash"/>
              <a:miter lim="800000"/>
              <a:headEnd type="oval"/>
            </a:ln>
            <a:effectLst/>
          </p:spPr>
        </p:cxnSp>
        <p:cxnSp>
          <p:nvCxnSpPr>
            <p:cNvPr id="6" name="Straight Connector 36"/>
            <p:cNvCxnSpPr>
              <a:endCxn id="11" idx="2"/>
            </p:cNvCxnSpPr>
            <p:nvPr>
              <p:custDataLst>
                <p:tags r:id="rId6"/>
              </p:custDataLst>
            </p:nvPr>
          </p:nvCxnSpPr>
          <p:spPr>
            <a:xfrm>
              <a:off x="1222375" y="3521496"/>
              <a:ext cx="3052846" cy="0"/>
            </a:xfrm>
            <a:prstGeom prst="line">
              <a:avLst/>
            </a:prstGeom>
            <a:gradFill>
              <a:gsLst>
                <a:gs pos="0">
                  <a:srgbClr val="EC2B8C"/>
                </a:gs>
                <a:gs pos="100000">
                  <a:srgbClr val="892293"/>
                </a:gs>
              </a:gsLst>
              <a:lin ang="5400000" scaled="1"/>
            </a:gradFill>
            <a:ln w="12700" cap="flat" cmpd="sng" algn="ctr">
              <a:solidFill>
                <a:srgbClr val="4C5E82"/>
              </a:solidFill>
              <a:prstDash val="sysDash"/>
              <a:miter lim="800000"/>
              <a:headEnd type="oval"/>
            </a:ln>
            <a:effectLst/>
          </p:spPr>
        </p:cxnSp>
        <p:grpSp>
          <p:nvGrpSpPr>
            <p:cNvPr id="7" name="组合 6"/>
            <p:cNvGrpSpPr/>
            <p:nvPr/>
          </p:nvGrpSpPr>
          <p:grpSpPr>
            <a:xfrm>
              <a:off x="4275221" y="1700717"/>
              <a:ext cx="3641559" cy="3661357"/>
              <a:chOff x="3937000" y="1246524"/>
              <a:chExt cx="4318000" cy="4341476"/>
            </a:xfrm>
          </p:grpSpPr>
          <p:sp>
            <p:nvSpPr>
              <p:cNvPr id="9" name="Arc 39"/>
              <p:cNvSpPr/>
              <p:nvPr>
                <p:custDataLst>
                  <p:tags r:id="rId7"/>
                </p:custDataLst>
              </p:nvPr>
            </p:nvSpPr>
            <p:spPr>
              <a:xfrm>
                <a:off x="3937000" y="1270000"/>
                <a:ext cx="4318000" cy="4318000"/>
              </a:xfrm>
              <a:prstGeom prst="arc">
                <a:avLst/>
              </a:prstGeom>
              <a:solidFill>
                <a:srgbClr val="5A789C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285750">
                  <a:defRPr/>
                </a:pPr>
                <a:endParaRPr lang="id-ID" sz="1125" kern="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Arc 40"/>
              <p:cNvSpPr/>
              <p:nvPr>
                <p:custDataLst>
                  <p:tags r:id="rId8"/>
                </p:custDataLst>
              </p:nvPr>
            </p:nvSpPr>
            <p:spPr>
              <a:xfrm flipH="1" flipV="1">
                <a:off x="3937000" y="1246524"/>
                <a:ext cx="4318000" cy="4318000"/>
              </a:xfrm>
              <a:prstGeom prst="arc">
                <a:avLst/>
              </a:prstGeom>
              <a:solidFill>
                <a:srgbClr val="5A789C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285750">
                  <a:defRPr/>
                </a:pPr>
                <a:endParaRPr lang="id-ID" sz="1125" kern="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Oval 3"/>
              <p:cNvSpPr/>
              <p:nvPr>
                <p:custDataLst>
                  <p:tags r:id="rId9"/>
                </p:custDataLst>
              </p:nvPr>
            </p:nvSpPr>
            <p:spPr>
              <a:xfrm>
                <a:off x="5336481" y="2646006"/>
                <a:ext cx="1519039" cy="1519037"/>
              </a:xfrm>
              <a:prstGeom prst="ellipse">
                <a:avLst/>
              </a:prstGeom>
              <a:solidFill>
                <a:srgbClr val="A5B6C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id-ID" kern="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10"/>
            </p:custDataLst>
          </p:nvPr>
        </p:nvGrpSpPr>
        <p:grpSpPr>
          <a:xfrm>
            <a:off x="8029734" y="1243923"/>
            <a:ext cx="3039277" cy="2049907"/>
            <a:chOff x="8029735" y="4116664"/>
            <a:chExt cx="3039277" cy="1481402"/>
          </a:xfrm>
        </p:grpSpPr>
        <p:sp>
          <p:nvSpPr>
            <p:cNvPr id="14" name="Rectangle 45"/>
            <p:cNvSpPr/>
            <p:nvPr>
              <p:custDataLst>
                <p:tags r:id="rId11"/>
              </p:custDataLst>
            </p:nvPr>
          </p:nvSpPr>
          <p:spPr>
            <a:xfrm>
              <a:off x="8029735" y="4495140"/>
              <a:ext cx="3039277" cy="1102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draw.io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、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ProcessOn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作为绘图工具，用于绘制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UML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类图、序列图、用例图、流程图、项目甘特图等。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TextBox 46"/>
            <p:cNvSpPr txBox="1"/>
            <p:nvPr>
              <p:custDataLst>
                <p:tags r:id="rId12"/>
              </p:custDataLst>
            </p:nvPr>
          </p:nvSpPr>
          <p:spPr>
            <a:xfrm>
              <a:off x="9516567" y="4116664"/>
              <a:ext cx="1368000" cy="337176"/>
            </a:xfrm>
            <a:prstGeom prst="roundRect">
              <a:avLst>
                <a:gd name="adj" fmla="val 50000"/>
              </a:avLst>
            </a:prstGeom>
            <a:solidFill>
              <a:srgbClr val="8DA3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000" b="1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绘图工具</a:t>
              </a:r>
              <a:endParaRPr lang="zh-CN" altLang="en-US" sz="20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3"/>
            </p:custDataLst>
          </p:nvPr>
        </p:nvGrpSpPr>
        <p:grpSpPr>
          <a:xfrm>
            <a:off x="1117537" y="1244743"/>
            <a:ext cx="3314065" cy="1962150"/>
            <a:chOff x="1197749" y="1595103"/>
            <a:chExt cx="3314065" cy="1668307"/>
          </a:xfrm>
        </p:grpSpPr>
        <p:sp>
          <p:nvSpPr>
            <p:cNvPr id="17" name="Rectangle 43"/>
            <p:cNvSpPr/>
            <p:nvPr>
              <p:custDataLst>
                <p:tags r:id="rId14"/>
              </p:custDataLst>
            </p:nvPr>
          </p:nvSpPr>
          <p:spPr>
            <a:xfrm>
              <a:off x="1197749" y="1929844"/>
              <a:ext cx="3314065" cy="13335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Qt Creator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作为集成开发工具；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Adobe Photoshop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作为图像设计工具；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采用格式工厂作为音频编辑工具。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TextBox 44"/>
            <p:cNvSpPr txBox="1"/>
            <p:nvPr>
              <p:custDataLst>
                <p:tags r:id="rId15"/>
              </p:custDataLst>
            </p:nvPr>
          </p:nvSpPr>
          <p:spPr>
            <a:xfrm>
              <a:off x="1211882" y="1595103"/>
              <a:ext cx="1368000" cy="396000"/>
            </a:xfrm>
            <a:prstGeom prst="roundRect">
              <a:avLst>
                <a:gd name="adj" fmla="val 50000"/>
              </a:avLst>
            </a:prstGeom>
            <a:solidFill>
              <a:srgbClr val="5A78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</a:defRPr>
              </a:lvl1pPr>
            </a:lstStyle>
            <a:p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开发工具</a:t>
              </a:r>
              <a:endParaRPr lang="zh-CN" altLang="en-US" sz="20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16"/>
            </p:custDataLst>
          </p:nvPr>
        </p:nvGrpSpPr>
        <p:grpSpPr>
          <a:xfrm>
            <a:off x="7940841" y="3935594"/>
            <a:ext cx="3039277" cy="2083245"/>
            <a:chOff x="7940842" y="4171223"/>
            <a:chExt cx="3039277" cy="1654205"/>
          </a:xfrm>
        </p:grpSpPr>
        <p:sp>
          <p:nvSpPr>
            <p:cNvPr id="20" name="Rectangle 45"/>
            <p:cNvSpPr/>
            <p:nvPr>
              <p:custDataLst>
                <p:tags r:id="rId17"/>
              </p:custDataLst>
            </p:nvPr>
          </p:nvSpPr>
          <p:spPr>
            <a:xfrm>
              <a:off x="7940842" y="4579997"/>
              <a:ext cx="3039277" cy="1245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飞书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作为在线协作工具，进行文档协作编辑等；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GitHub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作为版本管理工具，管理代码仓库与资源同步等。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TextBox 46"/>
            <p:cNvSpPr txBox="1"/>
            <p:nvPr>
              <p:custDataLst>
                <p:tags r:id="rId18"/>
              </p:custDataLst>
            </p:nvPr>
          </p:nvSpPr>
          <p:spPr>
            <a:xfrm>
              <a:off x="9516567" y="4171223"/>
              <a:ext cx="1368000" cy="391962"/>
            </a:xfrm>
            <a:prstGeom prst="roundRect">
              <a:avLst>
                <a:gd name="adj" fmla="val 50000"/>
              </a:avLst>
            </a:prstGeom>
            <a:solidFill>
              <a:srgbClr val="5A78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000" b="1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管理工具</a:t>
              </a:r>
              <a:endParaRPr lang="zh-CN" altLang="en-US" sz="20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>
            <a:off x="1131670" y="3935602"/>
            <a:ext cx="2848226" cy="2125265"/>
            <a:chOff x="1211881" y="1665932"/>
            <a:chExt cx="2848226" cy="1704960"/>
          </a:xfrm>
        </p:grpSpPr>
        <p:sp>
          <p:nvSpPr>
            <p:cNvPr id="23" name="Rectangle 43"/>
            <p:cNvSpPr/>
            <p:nvPr>
              <p:custDataLst>
                <p:tags r:id="rId20"/>
              </p:custDataLst>
            </p:nvPr>
          </p:nvSpPr>
          <p:spPr>
            <a:xfrm>
              <a:off x="1211881" y="2112628"/>
              <a:ext cx="2848226" cy="1258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PyAutoGUI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作为自动化测试工具，模拟用户操作；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采用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SikuliX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作为图像识别工具，定位测试界面元素。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TextBox 44"/>
            <p:cNvSpPr txBox="1"/>
            <p:nvPr>
              <p:custDataLst>
                <p:tags r:id="rId21"/>
              </p:custDataLst>
            </p:nvPr>
          </p:nvSpPr>
          <p:spPr>
            <a:xfrm>
              <a:off x="1211882" y="1665932"/>
              <a:ext cx="1368000" cy="396000"/>
            </a:xfrm>
            <a:prstGeom prst="roundRect">
              <a:avLst>
                <a:gd name="adj" fmla="val 50000"/>
              </a:avLst>
            </a:prstGeom>
            <a:solidFill>
              <a:srgbClr val="8DA3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</a:defRPr>
              </a:lvl1pPr>
            </a:lstStyle>
            <a:p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测试工具</a:t>
              </a:r>
              <a:endParaRPr lang="zh-CN" altLang="en-US" sz="20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20345" y="-283845"/>
            <a:ext cx="3096895" cy="1518920"/>
            <a:chOff x="1631" y="-496"/>
            <a:chExt cx="6155" cy="2910"/>
          </a:xfrm>
        </p:grpSpPr>
        <p:grpSp>
          <p:nvGrpSpPr>
            <p:cNvPr id="43" name="组合 42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44" name="图片 43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45" name="直接连接符 44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图片 45" descr="20e6aa6e5858e91003c0403e3ef2ece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3140291" y="262401"/>
            <a:ext cx="7999099" cy="401955"/>
            <a:chOff x="7462" y="266"/>
            <a:chExt cx="13298" cy="873"/>
          </a:xfrm>
        </p:grpSpPr>
        <p:cxnSp>
          <p:nvCxnSpPr>
            <p:cNvPr id="27" name="直接连接符 26"/>
            <p:cNvCxnSpPr/>
            <p:nvPr/>
          </p:nvCxnSpPr>
          <p:spPr>
            <a:xfrm flipV="1">
              <a:off x="7537" y="1019"/>
              <a:ext cx="13106" cy="8"/>
            </a:xfrm>
            <a:prstGeom prst="line">
              <a:avLst/>
            </a:prstGeom>
            <a:ln>
              <a:solidFill>
                <a:srgbClr val="41445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7462" y="278"/>
              <a:ext cx="2351" cy="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项目管理情况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8409" y="284"/>
              <a:ext cx="2351" cy="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项目总结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926" y="290"/>
              <a:ext cx="2351" cy="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交付概况</a:t>
              </a:r>
              <a:endPara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224" y="266"/>
              <a:ext cx="2351" cy="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solidFill>
                    <a:srgbClr val="5A789C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过程模型</a:t>
              </a:r>
              <a:endParaRPr lang="zh-CN" altLang="en-US" b="1" dirty="0">
                <a:solidFill>
                  <a:srgbClr val="5A789C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289" y="1019"/>
              <a:ext cx="2228" cy="120"/>
            </a:xfrm>
            <a:prstGeom prst="rect">
              <a:avLst/>
            </a:prstGeom>
            <a:solidFill>
              <a:srgbClr val="5A7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9000"/>
                    </a14:imgEffect>
                    <a14:imgEffect>
                      <a14:colorTemperature colorTemp="4700"/>
                    </a14:imgEffect>
                    <a14:imgEffect>
                      <a14:saturation sat="55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3" t="26313" b="34026"/>
          <a:stretch>
            <a:fillRect/>
          </a:stretch>
        </p:blipFill>
        <p:spPr>
          <a:xfrm>
            <a:off x="-7113" y="0"/>
            <a:ext cx="12199113" cy="6857999"/>
          </a:xfrm>
          <a:prstGeom prst="rect">
            <a:avLst/>
          </a:prstGeom>
        </p:spPr>
      </p:pic>
      <p:sp>
        <p:nvSpPr>
          <p:cNvPr id="6" name="矩形 3"/>
          <p:cNvSpPr/>
          <p:nvPr/>
        </p:nvSpPr>
        <p:spPr>
          <a:xfrm rot="10800000">
            <a:off x="8255" y="-3058"/>
            <a:ext cx="12192000" cy="6688717"/>
          </a:xfrm>
          <a:prstGeom prst="rect">
            <a:avLst/>
          </a:prstGeom>
          <a:gradFill>
            <a:gsLst>
              <a:gs pos="0">
                <a:schemeClr val="accent5">
                  <a:lumMod val="5000"/>
                  <a:lumOff val="95000"/>
                  <a:alpha val="0"/>
                </a:schemeClr>
              </a:gs>
              <a:gs pos="65000">
                <a:schemeClr val="bg1">
                  <a:alpha val="81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60314" y="5127832"/>
            <a:ext cx="7697145" cy="2246769"/>
          </a:xfrm>
          <a:prstGeom prst="rect">
            <a:avLst/>
          </a:prstGeom>
          <a:noFill/>
          <a:effectLst>
            <a:glow>
              <a:schemeClr val="accent1">
                <a:alpha val="49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0" dirty="0">
                <a:ln w="0">
                  <a:solidFill>
                    <a:srgbClr val="466797"/>
                  </a:solidFill>
                </a:ln>
                <a:noFill/>
                <a:effectLst>
                  <a:glow rad="63500">
                    <a:schemeClr val="bg1">
                      <a:alpha val="5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H U S T</a:t>
            </a:r>
            <a:endParaRPr lang="zh-CN" altLang="en-US" sz="14000" dirty="0">
              <a:ln w="0">
                <a:solidFill>
                  <a:srgbClr val="466797"/>
                </a:solidFill>
              </a:ln>
              <a:noFill/>
              <a:effectLst>
                <a:glow rad="63500">
                  <a:schemeClr val="bg1">
                    <a:alpha val="5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50000"/>
          <a:stretch>
            <a:fillRect/>
          </a:stretch>
        </p:blipFill>
        <p:spPr>
          <a:xfrm>
            <a:off x="0" y="6303011"/>
            <a:ext cx="12192000" cy="55498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8420" y="-458470"/>
            <a:ext cx="3908425" cy="1847850"/>
            <a:chOff x="1631" y="-496"/>
            <a:chExt cx="6155" cy="2910"/>
          </a:xfrm>
        </p:grpSpPr>
        <p:grpSp>
          <p:nvGrpSpPr>
            <p:cNvPr id="17" name="组合 16"/>
            <p:cNvGrpSpPr/>
            <p:nvPr/>
          </p:nvGrpSpPr>
          <p:grpSpPr>
            <a:xfrm>
              <a:off x="1631" y="440"/>
              <a:ext cx="1323" cy="970"/>
              <a:chOff x="1035919" y="164841"/>
              <a:chExt cx="840156" cy="615703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208"/>
              <a:stretch>
                <a:fillRect/>
              </a:stretch>
            </p:blipFill>
            <p:spPr>
              <a:xfrm>
                <a:off x="1035919" y="194337"/>
                <a:ext cx="840152" cy="586207"/>
              </a:xfrm>
              <a:prstGeom prst="rect">
                <a:avLst/>
              </a:prstGeom>
            </p:spPr>
          </p:pic>
          <p:cxnSp>
            <p:nvCxnSpPr>
              <p:cNvPr id="19" name="直接连接符 18"/>
              <p:cNvCxnSpPr/>
              <p:nvPr/>
            </p:nvCxnSpPr>
            <p:spPr>
              <a:xfrm>
                <a:off x="1876075" y="164841"/>
                <a:ext cx="0" cy="586207"/>
              </a:xfrm>
              <a:prstGeom prst="line">
                <a:avLst/>
              </a:prstGeom>
              <a:ln w="12700">
                <a:solidFill>
                  <a:srgbClr val="466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图片 19" descr="20e6aa6e5858e91003c0403e3ef2ec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8" y="-496"/>
              <a:ext cx="5499" cy="2910"/>
            </a:xfrm>
            <a:prstGeom prst="rect">
              <a:avLst/>
            </a:prstGeom>
          </p:spPr>
        </p:pic>
      </p:grpSp>
      <p:sp>
        <p:nvSpPr>
          <p:cNvPr id="11" name="Object 307"/>
          <p:cNvSpPr txBox="1"/>
          <p:nvPr/>
        </p:nvSpPr>
        <p:spPr>
          <a:xfrm>
            <a:off x="4613910" y="2462530"/>
            <a:ext cx="7464425" cy="135445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/>
          <a:p>
            <a:pPr defTabSz="457200"/>
            <a:r>
              <a:rPr lang="zh-CN" altLang="en-US" sz="7200" dirty="0">
                <a:solidFill>
                  <a:srgbClr val="466797"/>
                </a:solidFill>
                <a:latin typeface="OPPOSans-B"/>
                <a:ea typeface="OPPOSans-B"/>
              </a:rPr>
              <a:t>交付概况</a:t>
            </a:r>
            <a:endParaRPr lang="zh-CN" altLang="en-US" sz="7200" dirty="0">
              <a:solidFill>
                <a:srgbClr val="466797"/>
              </a:solidFill>
              <a:latin typeface="OPPOSans-B"/>
              <a:ea typeface="OPPOSans-B"/>
            </a:endParaRPr>
          </a:p>
        </p:txBody>
      </p:sp>
      <p:pic>
        <p:nvPicPr>
          <p:cNvPr id="12" name="image 30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42352" y="2013140"/>
            <a:ext cx="1496949" cy="2206879"/>
          </a:xfrm>
          <a:prstGeom prst="rect">
            <a:avLst/>
          </a:prstGeom>
        </p:spPr>
      </p:pic>
      <p:pic>
        <p:nvPicPr>
          <p:cNvPr id="13" name="image 301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16393" y="2013140"/>
            <a:ext cx="1496949" cy="2206879"/>
          </a:xfrm>
          <a:prstGeom prst="rect">
            <a:avLst/>
          </a:prstGeom>
        </p:spPr>
      </p:pic>
      <p:pic>
        <p:nvPicPr>
          <p:cNvPr id="14" name="image 301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90434" y="2013140"/>
            <a:ext cx="1496949" cy="2206879"/>
          </a:xfrm>
          <a:prstGeom prst="rect">
            <a:avLst/>
          </a:prstGeom>
        </p:spPr>
      </p:pic>
      <p:pic>
        <p:nvPicPr>
          <p:cNvPr id="15" name="image 301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049905" y="1901698"/>
            <a:ext cx="2004314" cy="2366899"/>
          </a:xfrm>
          <a:prstGeom prst="rect">
            <a:avLst/>
          </a:prstGeom>
        </p:spPr>
      </p:pic>
      <p:sp>
        <p:nvSpPr>
          <p:cNvPr id="3013" name="Object 3013"/>
          <p:cNvSpPr txBox="1"/>
          <p:nvPr/>
        </p:nvSpPr>
        <p:spPr>
          <a:xfrm>
            <a:off x="3261424" y="1472152"/>
            <a:ext cx="1987550" cy="29972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defTabSz="457200"/>
            <a:r>
              <a:rPr lang="en-US" altLang="zh-CN" sz="20000" b="1" dirty="0">
                <a:solidFill>
                  <a:srgbClr val="466797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endParaRPr lang="zh-CN" altLang="en-US" sz="900" dirty="0">
              <a:solidFill>
                <a:srgbClr val="466797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96.25,&quot;left&quot;:19.3,&quot;top&quot;:-29.8,&quot;width&quot;:1269.1}"/>
</p:tagLst>
</file>

<file path=ppt/tags/tag10.xml><?xml version="1.0" encoding="utf-8"?>
<p:tagLst xmlns:p="http://schemas.openxmlformats.org/presentationml/2006/main">
  <p:tag name="KSO_WM_DIAGRAM_VIRTUALLY_FRAME" val="{&quot;height&quot;:591.55,&quot;left&quot;:19.3,&quot;top&quot;:-25.1,&quot;width&quot;:1225.75}"/>
</p:tagLst>
</file>

<file path=ppt/tags/tag11.xml><?xml version="1.0" encoding="utf-8"?>
<p:tagLst xmlns:p="http://schemas.openxmlformats.org/presentationml/2006/main">
  <p:tag name="KSO_WM_DIAGRAM_VIRTUALLY_FRAME" val="{&quot;height&quot;:591.55,&quot;left&quot;:19.3,&quot;top&quot;:-25.1,&quot;width&quot;:1225.75}"/>
</p:tagLst>
</file>

<file path=ppt/tags/tag12.xml><?xml version="1.0" encoding="utf-8"?>
<p:tagLst xmlns:p="http://schemas.openxmlformats.org/presentationml/2006/main">
  <p:tag name="KSO_WM_DIAGRAM_VIRTUALLY_FRAME" val="{&quot;height&quot;:591.55,&quot;left&quot;:19.3,&quot;top&quot;:-25.1,&quot;width&quot;:1225.75}"/>
</p:tagLst>
</file>

<file path=ppt/tags/tag13.xml><?xml version="1.0" encoding="utf-8"?>
<p:tagLst xmlns:p="http://schemas.openxmlformats.org/presentationml/2006/main">
  <p:tag name="KSO_WM_DIAGRAM_VIRTUALLY_FRAME" val="{&quot;height&quot;:591.55,&quot;left&quot;:19.3,&quot;top&quot;:-25.1,&quot;width&quot;:1225.75}"/>
</p:tagLst>
</file>

<file path=ppt/tags/tag14.xml><?xml version="1.0" encoding="utf-8"?>
<p:tagLst xmlns:p="http://schemas.openxmlformats.org/presentationml/2006/main">
  <p:tag name="KSO_WM_DIAGRAM_VIRTUALLY_FRAME" val="{&quot;height&quot;:591.55,&quot;left&quot;:19.3,&quot;top&quot;:-25.1,&quot;width&quot;:1225.75}"/>
</p:tagLst>
</file>

<file path=ppt/tags/tag15.xml><?xml version="1.0" encoding="utf-8"?>
<p:tagLst xmlns:p="http://schemas.openxmlformats.org/presentationml/2006/main">
  <p:tag name="KSO_WM_DIAGRAM_VIRTUALLY_FRAME" val="{&quot;height&quot;:591.55,&quot;left&quot;:19.3,&quot;top&quot;:-25.1,&quot;width&quot;:1225.75}"/>
</p:tagLst>
</file>

<file path=ppt/tags/tag16.xml><?xml version="1.0" encoding="utf-8"?>
<p:tagLst xmlns:p="http://schemas.openxmlformats.org/presentationml/2006/main">
  <p:tag name="KSO_WM_DIAGRAM_VIRTUALLY_FRAME" val="{&quot;height&quot;:591.55,&quot;left&quot;:19.3,&quot;top&quot;:-25.1,&quot;width&quot;:1225.75}"/>
</p:tagLst>
</file>

<file path=ppt/tags/tag17.xml><?xml version="1.0" encoding="utf-8"?>
<p:tagLst xmlns:p="http://schemas.openxmlformats.org/presentationml/2006/main">
  <p:tag name="KSO_WM_DIAGRAM_VIRTUALLY_FRAME" val="{&quot;height&quot;:591.55,&quot;left&quot;:19.3,&quot;top&quot;:-25.1,&quot;width&quot;:1225.75}"/>
</p:tagLst>
</file>

<file path=ppt/tags/tag18.xml><?xml version="1.0" encoding="utf-8"?>
<p:tagLst xmlns:p="http://schemas.openxmlformats.org/presentationml/2006/main">
  <p:tag name="KSO_WM_DIAGRAM_VIRTUALLY_FRAME" val="{&quot;height&quot;:591.55,&quot;left&quot;:19.3,&quot;top&quot;:-25.1,&quot;width&quot;:1225.75}"/>
</p:tagLst>
</file>

<file path=ppt/tags/tag19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2.xml><?xml version="1.0" encoding="utf-8"?>
<p:tagLst xmlns:p="http://schemas.openxmlformats.org/presentationml/2006/main">
  <p:tag name="KSO_WM_DIAGRAM_VIRTUALLY_FRAME" val="{&quot;height&quot;:596.25,&quot;left&quot;:19.3,&quot;top&quot;:-29.8,&quot;width&quot;:1269.1}"/>
</p:tagLst>
</file>

<file path=ppt/tags/tag20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21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22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23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24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25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26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27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28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29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3.xml><?xml version="1.0" encoding="utf-8"?>
<p:tagLst xmlns:p="http://schemas.openxmlformats.org/presentationml/2006/main">
  <p:tag name="KSO_WM_DIAGRAM_VIRTUALLY_FRAME" val="{&quot;height&quot;:596.25,&quot;left&quot;:19.3,&quot;top&quot;:-29.8,&quot;width&quot;:1269.1}"/>
</p:tagLst>
</file>

<file path=ppt/tags/tag30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31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32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33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34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35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36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37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38.xml><?xml version="1.0" encoding="utf-8"?>
<p:tagLst xmlns:p="http://schemas.openxmlformats.org/presentationml/2006/main">
  <p:tag name="KSO_WM_DIAGRAM_VIRTUALLY_FRAME" val="{&quot;height&quot;:442.0533070866142,&quot;left&quot;:87.99503937007873,&quot;top&quot;:97.94669291338582,&quot;width&quot;:872.0049606299214}"/>
</p:tagLst>
</file>

<file path=ppt/tags/tag39.xml><?xml version="1.0" encoding="utf-8"?>
<p:tagLst xmlns:p="http://schemas.openxmlformats.org/presentationml/2006/main">
  <p:tag name="TABLE_ENDDRAG_ORIGIN_RECT" val="828*256"/>
  <p:tag name="TABLE_ENDDRAG_RECT" val="50*221*828*256"/>
</p:tagLst>
</file>

<file path=ppt/tags/tag4.xml><?xml version="1.0" encoding="utf-8"?>
<p:tagLst xmlns:p="http://schemas.openxmlformats.org/presentationml/2006/main">
  <p:tag name="KSO_WM_DIAGRAM_VIRTUALLY_FRAME" val="{&quot;height&quot;:596.25,&quot;left&quot;:19.3,&quot;top&quot;:-29.8,&quot;width&quot;:1269.1}"/>
</p:tagLst>
</file>

<file path=ppt/tags/tag40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41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42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43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44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45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46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47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48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49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5.xml><?xml version="1.0" encoding="utf-8"?>
<p:tagLst xmlns:p="http://schemas.openxmlformats.org/presentationml/2006/main">
  <p:tag name="KSO_WM_DIAGRAM_VIRTUALLY_FRAME" val="{&quot;height&quot;:596.25,&quot;left&quot;:19.3,&quot;top&quot;:-29.8,&quot;width&quot;:1269.1}"/>
</p:tagLst>
</file>

<file path=ppt/tags/tag50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51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52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53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54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55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56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57.xml><?xml version="1.0" encoding="utf-8"?>
<p:tagLst xmlns:p="http://schemas.openxmlformats.org/presentationml/2006/main">
  <p:tag name="KSO_WM_DIAGRAM_VIRTUALLY_FRAME" val="{&quot;height&quot;:405.9,&quot;left&quot;:55.6,&quot;top&quot;:134.1,&quot;width&quot;:904.4}"/>
</p:tagLst>
</file>

<file path=ppt/tags/tag58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59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6.xml><?xml version="1.0" encoding="utf-8"?>
<p:tagLst xmlns:p="http://schemas.openxmlformats.org/presentationml/2006/main">
  <p:tag name="KSO_WM_DIAGRAM_VIRTUALLY_FRAME" val="{&quot;height&quot;:596.25,&quot;left&quot;:19.3,&quot;top&quot;:-29.8,&quot;width&quot;:1269.1}"/>
</p:tagLst>
</file>

<file path=ppt/tags/tag60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61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62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63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64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65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66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67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68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69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7.xml><?xml version="1.0" encoding="utf-8"?>
<p:tagLst xmlns:p="http://schemas.openxmlformats.org/presentationml/2006/main">
  <p:tag name="KSO_WM_DIAGRAM_VIRTUALLY_FRAME" val="{&quot;height&quot;:596.25,&quot;left&quot;:19.3,&quot;top&quot;:-29.8,&quot;width&quot;:1269.1}"/>
</p:tagLst>
</file>

<file path=ppt/tags/tag70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71.xml><?xml version="1.0" encoding="utf-8"?>
<p:tagLst xmlns:p="http://schemas.openxmlformats.org/presentationml/2006/main">
  <p:tag name="KSO_WM_DIAGRAM_VIRTUALLY_FRAME" val="{&quot;height&quot;:246.0956986327723,&quot;left&quot;:64.48590551181101,&quot;top&quot;:191.45290724527985,&quot;width&quot;:842.8287401574804}"/>
</p:tagLst>
</file>

<file path=ppt/tags/tag72.xml><?xml version="1.0" encoding="utf-8"?>
<p:tagLst xmlns:p="http://schemas.openxmlformats.org/presentationml/2006/main">
  <p:tag name="TIMING" val="|36.1"/>
</p:tagLst>
</file>

<file path=ppt/tags/tag73.xml><?xml version="1.0" encoding="utf-8"?>
<p:tagLst xmlns:p="http://schemas.openxmlformats.org/presentationml/2006/main">
  <p:tag name="COMMONDATA" val="eyJoZGlkIjoiZmE5YTM3MzAxZjI5MmMzNTJiNmE2MDhkNTc4ODM3MWEifQ=="/>
</p:tagLst>
</file>

<file path=ppt/tags/tag8.xml><?xml version="1.0" encoding="utf-8"?>
<p:tagLst xmlns:p="http://schemas.openxmlformats.org/presentationml/2006/main">
  <p:tag name="KSO_WM_DIAGRAM_VIRTUALLY_FRAME" val="{&quot;height&quot;:596.25,&quot;left&quot;:19.3,&quot;top&quot;:-29.8,&quot;width&quot;:1269.1}"/>
</p:tagLst>
</file>

<file path=ppt/tags/tag9.xml><?xml version="1.0" encoding="utf-8"?>
<p:tagLst xmlns:p="http://schemas.openxmlformats.org/presentationml/2006/main">
  <p:tag name="KSO_WM_DIAGRAM_VIRTUALLY_FRAME" val="{&quot;height&quot;:596.25,&quot;left&quot;:19.3,&quot;top&quot;:-29.8,&quot;width&quot;:1269.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3054</Words>
  <Application>WPS 演示</Application>
  <PresentationFormat>宽屏</PresentationFormat>
  <Paragraphs>420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OPPOSans-B</vt:lpstr>
      <vt:lpstr>Segoe Print</vt:lpstr>
      <vt:lpstr>OPPOSans-R</vt:lpstr>
      <vt:lpstr>思源黑体 CN Medium</vt:lpstr>
      <vt:lpstr>BarlowCondensed-Medium</vt:lpstr>
      <vt:lpstr>楷体</vt:lpstr>
      <vt:lpstr>方正姚体</vt:lpstr>
      <vt:lpstr>Times New Roman</vt:lpstr>
      <vt:lpstr>华文中宋</vt:lpstr>
      <vt:lpstr>Arial Black</vt:lpstr>
      <vt:lpstr>思源宋体 CN</vt:lpstr>
      <vt:lpstr>Arial</vt:lpstr>
      <vt:lpstr>Reeji-CloudHeiChao-GB-Regular</vt:lpstr>
      <vt:lpstr>黑体</vt:lpstr>
      <vt:lpstr>等线</vt:lpstr>
      <vt:lpstr>Arial Unicode MS</vt:lpstr>
      <vt:lpstr>等线 Light</vt:lpstr>
      <vt:lpstr>Calibri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欣月</dc:creator>
  <cp:lastModifiedBy>......</cp:lastModifiedBy>
  <cp:revision>25</cp:revision>
  <dcterms:created xsi:type="dcterms:W3CDTF">2023-10-23T06:01:00Z</dcterms:created>
  <dcterms:modified xsi:type="dcterms:W3CDTF">2026-01-06T12:44:56Z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8DCEB97D03C74852861440C8D0B3DE4A_13</vt:lpwstr>
  </property>
  <property fmtid="{D5CDD505-2E9C-101B-9397-08002B2CF9AE}" pid="3" name="KSOProductBuildVer">
    <vt:lpwstr>2052-12.1.0.24034</vt:lpwstr>
  </property>
</Properties>
</file>